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1"/>
  </p:sldMasterIdLst>
  <p:notesMasterIdLst>
    <p:notesMasterId r:id="rId21"/>
  </p:notesMasterIdLst>
  <p:sldIdLst>
    <p:sldId id="269" r:id="rId2"/>
    <p:sldId id="328" r:id="rId3"/>
    <p:sldId id="261" r:id="rId4"/>
    <p:sldId id="286" r:id="rId5"/>
    <p:sldId id="272" r:id="rId6"/>
    <p:sldId id="271" r:id="rId7"/>
    <p:sldId id="325" r:id="rId8"/>
    <p:sldId id="322" r:id="rId9"/>
    <p:sldId id="311" r:id="rId10"/>
    <p:sldId id="327" r:id="rId11"/>
    <p:sldId id="329" r:id="rId12"/>
    <p:sldId id="333" r:id="rId13"/>
    <p:sldId id="330" r:id="rId14"/>
    <p:sldId id="332" r:id="rId15"/>
    <p:sldId id="331" r:id="rId16"/>
    <p:sldId id="335" r:id="rId17"/>
    <p:sldId id="334" r:id="rId18"/>
    <p:sldId id="279" r:id="rId19"/>
    <p:sldId id="31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3485" autoAdjust="0"/>
  </p:normalViewPr>
  <p:slideViewPr>
    <p:cSldViewPr snapToGrid="0">
      <p:cViewPr varScale="1">
        <p:scale>
          <a:sx n="57" d="100"/>
          <a:sy n="57" d="100"/>
        </p:scale>
        <p:origin x="156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0E0E6-7C38-BA46-8D00-86AE4EAD1D38}" type="datetimeFigureOut">
              <a:rPr lang="fr-FR" smtClean="0"/>
              <a:pPr/>
              <a:t>07/02/2019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62580-56A1-A345-8CA4-2B8484FC0D38}"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2000" baseline="0" dirty="0"/>
          </a:p>
        </p:txBody>
      </p:sp>
      <p:sp>
        <p:nvSpPr>
          <p:cNvPr id="4" name="Espace réservé du numéro de diapositive 3"/>
          <p:cNvSpPr>
            <a:spLocks noGrp="1"/>
          </p:cNvSpPr>
          <p:nvPr>
            <p:ph type="sldNum" sz="quarter" idx="10"/>
          </p:nvPr>
        </p:nvSpPr>
        <p:spPr/>
        <p:txBody>
          <a:bodyPr/>
          <a:lstStyle/>
          <a:p>
            <a:fld id="{F8662580-56A1-A345-8CA4-2B8484FC0D38}"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Connecting the sharing economy to the circular economy – how do we make ownership</a:t>
            </a:r>
            <a:r>
              <a:rPr lang="en-GB" baseline="0" dirty="0" smtClean="0"/>
              <a:t> circular as opposed to linear?  Our tools wear out.  We are not truly circular, we just have a longer line.  How are we trying to make tool libraries more circular? </a:t>
            </a:r>
            <a:r>
              <a:rPr lang="en-GB" baseline="0" dirty="0" smtClean="0"/>
              <a:t>Producer </a:t>
            </a:r>
            <a:r>
              <a:rPr lang="en-GB" baseline="0" dirty="0" smtClean="0"/>
              <a:t>responsibility is key – Built to Last campaign – tools can be made to be repaired – talk about B&amp;Q router.  </a:t>
            </a:r>
            <a:endParaRPr lang="en-GB" dirty="0"/>
          </a:p>
        </p:txBody>
      </p:sp>
      <p:sp>
        <p:nvSpPr>
          <p:cNvPr id="4" name="Slide Number Placeholder 3"/>
          <p:cNvSpPr>
            <a:spLocks noGrp="1"/>
          </p:cNvSpPr>
          <p:nvPr>
            <p:ph type="sldNum" sz="quarter" idx="10"/>
          </p:nvPr>
        </p:nvSpPr>
        <p:spPr/>
        <p:txBody>
          <a:bodyPr/>
          <a:lstStyle/>
          <a:p>
            <a:fld id="{F8662580-56A1-A345-8CA4-2B8484FC0D38}" type="slidenum">
              <a:rPr lang="fr-FR" smtClean="0"/>
              <a:pPr/>
              <a:t>10</a:t>
            </a:fld>
            <a:endParaRPr lang="fr-FR"/>
          </a:p>
        </p:txBody>
      </p:sp>
    </p:spTree>
    <p:extLst>
      <p:ext uri="{BB962C8B-B14F-4D97-AF65-F5344CB8AC3E}">
        <p14:creationId xmlns:p14="http://schemas.microsoft.com/office/powerpoint/2010/main" val="410474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ETL generates data.  I can tell you that one drill has been borrowed by</a:t>
            </a:r>
            <a:r>
              <a:rPr lang="en-GB" baseline="0" dirty="0" smtClean="0"/>
              <a:t> 97 different people over 2.5 years.  If all those people had bought a drill they would have spent £8500, and made a carbon footprint of approximately 2.5 tons of carbon.  Collectively our members have saved over £450,000.  In terms of </a:t>
            </a:r>
            <a:r>
              <a:rPr lang="en-GB" baseline="0" dirty="0" err="1" smtClean="0"/>
              <a:t>EasyShare</a:t>
            </a:r>
            <a:r>
              <a:rPr lang="en-GB" baseline="0" dirty="0" smtClean="0"/>
              <a:t>, the platform will </a:t>
            </a:r>
            <a:r>
              <a:rPr lang="en-GB" baseline="0" dirty="0" smtClean="0"/>
              <a:t>develop a sort of </a:t>
            </a:r>
            <a:r>
              <a:rPr lang="en-GB" baseline="0" dirty="0" err="1" smtClean="0"/>
              <a:t>Freegle</a:t>
            </a:r>
            <a:r>
              <a:rPr lang="en-GB" baseline="0" dirty="0" smtClean="0"/>
              <a:t>/Gumtree mapping capability, add in things that can be shared (tools, toys, baby slings) and volunteer opportunities, skill sharing at the front end (user interface) generating data for the back end.  So for example, a sofa that someone doesn’t need is currently picked up by the council.  If shared on </a:t>
            </a:r>
            <a:r>
              <a:rPr lang="en-GB" baseline="0" dirty="0" err="1" smtClean="0"/>
              <a:t>EasyShare</a:t>
            </a:r>
            <a:r>
              <a:rPr lang="en-GB" baseline="0" dirty="0" smtClean="0"/>
              <a:t>, the interface can work out logistics of moving the sofa across the city using journeys already being made, drop at a central point in another community, where it is picked up by it’s new owner.  The carbon savings this reuse of the sofa makes can then be recorded by the system, and reported to the city council.</a:t>
            </a:r>
            <a:endParaRPr lang="en-GB" dirty="0"/>
          </a:p>
        </p:txBody>
      </p:sp>
      <p:sp>
        <p:nvSpPr>
          <p:cNvPr id="4" name="Slide Number Placeholder 3"/>
          <p:cNvSpPr>
            <a:spLocks noGrp="1"/>
          </p:cNvSpPr>
          <p:nvPr>
            <p:ph type="sldNum" sz="quarter" idx="10"/>
          </p:nvPr>
        </p:nvSpPr>
        <p:spPr/>
        <p:txBody>
          <a:bodyPr/>
          <a:lstStyle/>
          <a:p>
            <a:fld id="{F8662580-56A1-A345-8CA4-2B8484FC0D38}" type="slidenum">
              <a:rPr lang="fr-FR" smtClean="0"/>
              <a:pPr/>
              <a:t>13</a:t>
            </a:fld>
            <a:endParaRPr lang="fr-FR"/>
          </a:p>
        </p:txBody>
      </p:sp>
    </p:spTree>
    <p:extLst>
      <p:ext uri="{BB962C8B-B14F-4D97-AF65-F5344CB8AC3E}">
        <p14:creationId xmlns:p14="http://schemas.microsoft.com/office/powerpoint/2010/main" val="390793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are the best second hand shops in Edinburgh in Morningside and Stockbridge?  They</a:t>
            </a:r>
            <a:r>
              <a:rPr lang="en-GB" baseline="0" dirty="0" smtClean="0"/>
              <a:t> would serve the city better if the good quality clothes not needed by these affluent citizens were moved to areas where they would be of most benefit.  Equally, we have worked in Leith and Portobello, which have mixed socio-economic communities.  With </a:t>
            </a:r>
            <a:r>
              <a:rPr lang="en-GB" baseline="0" dirty="0" err="1" smtClean="0"/>
              <a:t>EasyShare</a:t>
            </a:r>
            <a:r>
              <a:rPr lang="en-GB" baseline="0" dirty="0" smtClean="0"/>
              <a:t> we are experimenting with taking the service into some of the areas of multiple deprivation in the city.  Often people are excluded from the advantages of sharing because of a lack of digital literacy, internet access, or transport.  By partnering with community projects already tapped in to these areas we are hoping to reach people we have struggled to find previously.  Mobile </a:t>
            </a:r>
            <a:r>
              <a:rPr lang="en-GB" baseline="0" dirty="0" err="1" smtClean="0"/>
              <a:t>libaray</a:t>
            </a:r>
            <a:r>
              <a:rPr lang="en-GB" baseline="0" dirty="0" smtClean="0"/>
              <a:t>, with a predefined route.  Like an ice cream van.</a:t>
            </a:r>
            <a:endParaRPr lang="en-GB" dirty="0"/>
          </a:p>
        </p:txBody>
      </p:sp>
      <p:sp>
        <p:nvSpPr>
          <p:cNvPr id="4" name="Slide Number Placeholder 3"/>
          <p:cNvSpPr>
            <a:spLocks noGrp="1"/>
          </p:cNvSpPr>
          <p:nvPr>
            <p:ph type="sldNum" sz="quarter" idx="10"/>
          </p:nvPr>
        </p:nvSpPr>
        <p:spPr/>
        <p:txBody>
          <a:bodyPr/>
          <a:lstStyle/>
          <a:p>
            <a:fld id="{F8662580-56A1-A345-8CA4-2B8484FC0D38}" type="slidenum">
              <a:rPr lang="fr-FR" smtClean="0"/>
              <a:pPr/>
              <a:t>14</a:t>
            </a:fld>
            <a:endParaRPr lang="fr-FR"/>
          </a:p>
        </p:txBody>
      </p:sp>
    </p:spTree>
    <p:extLst>
      <p:ext uri="{BB962C8B-B14F-4D97-AF65-F5344CB8AC3E}">
        <p14:creationId xmlns:p14="http://schemas.microsoft.com/office/powerpoint/2010/main" val="316355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Tool libraries generate data, and could be valuable real world testing areas for manufacturers.  Manufacturers</a:t>
            </a:r>
            <a:r>
              <a:rPr lang="en-GB" baseline="0" dirty="0" smtClean="0"/>
              <a:t> should be pushed towards service models, rather than ownership ones.  This would drive better made, modular pieces of equipment that are made to last, but also made to be repaired.  This would stimulate jobs in the engineering and remanufacture sector.  </a:t>
            </a:r>
            <a:endParaRPr lang="en-GB" dirty="0"/>
          </a:p>
        </p:txBody>
      </p:sp>
      <p:sp>
        <p:nvSpPr>
          <p:cNvPr id="4" name="Slide Number Placeholder 3"/>
          <p:cNvSpPr>
            <a:spLocks noGrp="1"/>
          </p:cNvSpPr>
          <p:nvPr>
            <p:ph type="sldNum" sz="quarter" idx="10"/>
          </p:nvPr>
        </p:nvSpPr>
        <p:spPr/>
        <p:txBody>
          <a:bodyPr/>
          <a:lstStyle/>
          <a:p>
            <a:fld id="{F8662580-56A1-A345-8CA4-2B8484FC0D38}" type="slidenum">
              <a:rPr lang="fr-FR" smtClean="0"/>
              <a:pPr/>
              <a:t>15</a:t>
            </a:fld>
            <a:endParaRPr lang="fr-FR"/>
          </a:p>
        </p:txBody>
      </p:sp>
    </p:spTree>
    <p:extLst>
      <p:ext uri="{BB962C8B-B14F-4D97-AF65-F5344CB8AC3E}">
        <p14:creationId xmlns:p14="http://schemas.microsoft.com/office/powerpoint/2010/main" val="375883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62580-56A1-A345-8CA4-2B8484FC0D38}" type="slidenum">
              <a:rPr lang="fr-FR" smtClean="0"/>
              <a:pPr/>
              <a:t>16</a:t>
            </a:fld>
            <a:endParaRPr lang="fr-FR"/>
          </a:p>
        </p:txBody>
      </p:sp>
    </p:spTree>
    <p:extLst>
      <p:ext uri="{BB962C8B-B14F-4D97-AF65-F5344CB8AC3E}">
        <p14:creationId xmlns:p14="http://schemas.microsoft.com/office/powerpoint/2010/main" val="287578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Ethics of data that we monitor.  If someone saved £100 on a drill and can then afford to visit their granny in London by taking a flight they would otherwise not have been able to take, is that a good thing?  </a:t>
            </a:r>
            <a:endParaRPr lang="en-GB" dirty="0"/>
          </a:p>
        </p:txBody>
      </p:sp>
      <p:sp>
        <p:nvSpPr>
          <p:cNvPr id="4" name="Slide Number Placeholder 3"/>
          <p:cNvSpPr>
            <a:spLocks noGrp="1"/>
          </p:cNvSpPr>
          <p:nvPr>
            <p:ph type="sldNum" sz="quarter" idx="10"/>
          </p:nvPr>
        </p:nvSpPr>
        <p:spPr/>
        <p:txBody>
          <a:bodyPr/>
          <a:lstStyle/>
          <a:p>
            <a:fld id="{F8662580-56A1-A345-8CA4-2B8484FC0D38}" type="slidenum">
              <a:rPr lang="fr-FR" smtClean="0"/>
              <a:pPr/>
              <a:t>17</a:t>
            </a:fld>
            <a:endParaRPr lang="fr-FR"/>
          </a:p>
        </p:txBody>
      </p:sp>
    </p:spTree>
    <p:extLst>
      <p:ext uri="{BB962C8B-B14F-4D97-AF65-F5344CB8AC3E}">
        <p14:creationId xmlns:p14="http://schemas.microsoft.com/office/powerpoint/2010/main" val="429054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8662580-56A1-A345-8CA4-2B8484FC0D38}" type="slidenum">
              <a:rPr lang="fr-FR" smtClean="0"/>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8662580-56A1-A345-8CA4-2B8484FC0D38}"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what a tool library is – and how it works.  13 minutes.</a:t>
            </a:r>
            <a:endParaRPr lang="en-GB" dirty="0"/>
          </a:p>
        </p:txBody>
      </p:sp>
      <p:sp>
        <p:nvSpPr>
          <p:cNvPr id="4" name="Slide Number Placeholder 3"/>
          <p:cNvSpPr>
            <a:spLocks noGrp="1"/>
          </p:cNvSpPr>
          <p:nvPr>
            <p:ph type="sldNum" sz="quarter" idx="10"/>
          </p:nvPr>
        </p:nvSpPr>
        <p:spPr/>
        <p:txBody>
          <a:bodyPr/>
          <a:lstStyle/>
          <a:p>
            <a:fld id="{F8662580-56A1-A345-8CA4-2B8484FC0D38}" type="slidenum">
              <a:rPr lang="fr-FR" smtClean="0"/>
              <a:pPr/>
              <a:t>2</a:t>
            </a:fld>
            <a:endParaRPr lang="fr-FR"/>
          </a:p>
        </p:txBody>
      </p:sp>
    </p:spTree>
    <p:extLst>
      <p:ext uri="{BB962C8B-B14F-4D97-AF65-F5344CB8AC3E}">
        <p14:creationId xmlns:p14="http://schemas.microsoft.com/office/powerpoint/2010/main" val="113787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ETL’s</a:t>
            </a:r>
            <a:r>
              <a:rPr lang="fr-FR" baseline="0" dirty="0" smtClean="0"/>
              <a:t> </a:t>
            </a:r>
            <a:r>
              <a:rPr lang="fr-FR" baseline="0" dirty="0" err="1" smtClean="0"/>
              <a:t>origin</a:t>
            </a:r>
            <a:r>
              <a:rPr lang="fr-FR" baseline="0" dirty="0" smtClean="0"/>
              <a:t> story.  </a:t>
            </a:r>
            <a:r>
              <a:rPr lang="fr-FR" baseline="0" dirty="0" smtClean="0"/>
              <a:t>Canada – about more </a:t>
            </a:r>
            <a:r>
              <a:rPr lang="fr-FR" baseline="0" dirty="0" err="1" smtClean="0"/>
              <a:t>than</a:t>
            </a:r>
            <a:r>
              <a:rPr lang="fr-FR" baseline="0" dirty="0" smtClean="0"/>
              <a:t> </a:t>
            </a:r>
            <a:r>
              <a:rPr lang="fr-FR" baseline="0" dirty="0" err="1" smtClean="0"/>
              <a:t>tools</a:t>
            </a:r>
            <a:r>
              <a:rPr lang="fr-FR" baseline="0" dirty="0" smtClean="0"/>
              <a:t>.</a:t>
            </a:r>
            <a:endParaRPr lang="fr-FR" baseline="0" dirty="0" smtClean="0"/>
          </a:p>
          <a:p>
            <a:endParaRPr lang="fr-FR" baseline="0" dirty="0" smtClean="0"/>
          </a:p>
          <a:p>
            <a:r>
              <a:rPr lang="fr-FR" baseline="0" dirty="0" err="1" smtClean="0"/>
              <a:t>Keep</a:t>
            </a:r>
            <a:r>
              <a:rPr lang="fr-FR" baseline="0" dirty="0" smtClean="0"/>
              <a:t> </a:t>
            </a:r>
            <a:r>
              <a:rPr lang="fr-FR" baseline="0" dirty="0" err="1" smtClean="0"/>
              <a:t>it</a:t>
            </a:r>
            <a:r>
              <a:rPr lang="fr-FR" baseline="0" dirty="0" smtClean="0"/>
              <a:t> </a:t>
            </a:r>
            <a:r>
              <a:rPr lang="fr-FR" baseline="0" dirty="0" err="1" smtClean="0"/>
              <a:t>brief</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F8662580-56A1-A345-8CA4-2B8484FC0D38}"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p:txBody>
      </p:sp>
      <p:sp>
        <p:nvSpPr>
          <p:cNvPr id="4" name="Espace réservé du numéro de diapositive 3"/>
          <p:cNvSpPr>
            <a:spLocks noGrp="1"/>
          </p:cNvSpPr>
          <p:nvPr>
            <p:ph type="sldNum" sz="quarter" idx="10"/>
          </p:nvPr>
        </p:nvSpPr>
        <p:spPr/>
        <p:txBody>
          <a:bodyPr/>
          <a:lstStyle/>
          <a:p>
            <a:fld id="{F8662580-56A1-A345-8CA4-2B8484FC0D38}"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8662580-56A1-A345-8CA4-2B8484FC0D38}"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err="1"/>
              <a:t>Your</a:t>
            </a:r>
            <a:r>
              <a:rPr lang="fr-FR" dirty="0"/>
              <a:t> </a:t>
            </a:r>
            <a:r>
              <a:rPr lang="fr-FR" dirty="0" err="1"/>
              <a:t>third</a:t>
            </a:r>
            <a:r>
              <a:rPr lang="fr-FR" dirty="0"/>
              <a:t> session </a:t>
            </a:r>
            <a:r>
              <a:rPr lang="fr-FR" dirty="0" err="1"/>
              <a:t>here</a:t>
            </a:r>
            <a:endParaRPr lang="fr-FR" dirty="0"/>
          </a:p>
          <a:p>
            <a:r>
              <a:rPr lang="fr-FR" dirty="0"/>
              <a:t>Workshop</a:t>
            </a:r>
            <a:endParaRPr lang="fr-FR" baseline="0" dirty="0"/>
          </a:p>
          <a:p>
            <a:r>
              <a:rPr lang="fr-FR" baseline="0" dirty="0" err="1"/>
              <a:t>Sat</a:t>
            </a:r>
            <a:r>
              <a:rPr lang="fr-FR" baseline="0" dirty="0"/>
              <a:t> 2pm - 5pm</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Plus </a:t>
            </a:r>
            <a:r>
              <a:rPr lang="fr-FR" baseline="0" dirty="0" err="1"/>
              <a:t>another</a:t>
            </a:r>
            <a:r>
              <a:rPr lang="fr-FR" baseline="0" dirty="0"/>
              <a:t> </a:t>
            </a:r>
            <a:r>
              <a:rPr lang="fr-FR" baseline="0" dirty="0" err="1"/>
              <a:t>evening</a:t>
            </a:r>
            <a:r>
              <a:rPr lang="fr-FR" baseline="0" dirty="0"/>
              <a:t> </a:t>
            </a:r>
            <a:r>
              <a:rPr lang="fr-FR" baseline="0" dirty="0" err="1"/>
              <a:t>weekday</a:t>
            </a:r>
            <a:endParaRPr lang="fr-FR"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NO Pick-up/</a:t>
            </a:r>
            <a:r>
              <a:rPr lang="fr-FR" baseline="0" dirty="0" err="1"/>
              <a:t>Drop-off</a:t>
            </a:r>
            <a:r>
              <a:rPr lang="fr-FR" baseline="0" dirty="0"/>
              <a:t> session</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err="1"/>
              <a:t>Welcoming</a:t>
            </a:r>
            <a:r>
              <a:rPr lang="fr-FR" baseline="0" dirty="0"/>
              <a:t> </a:t>
            </a:r>
            <a:r>
              <a:rPr lang="fr-FR" baseline="0" dirty="0" err="1"/>
              <a:t>members</a:t>
            </a:r>
            <a:endParaRPr lang="fr-FR" baseline="0" dirty="0"/>
          </a:p>
          <a:p>
            <a:r>
              <a:rPr lang="fr-FR" baseline="0" dirty="0" err="1"/>
              <a:t>Keeping</a:t>
            </a:r>
            <a:r>
              <a:rPr lang="fr-FR" baseline="0" dirty="0"/>
              <a:t> the </a:t>
            </a:r>
            <a:r>
              <a:rPr lang="fr-FR" baseline="0" dirty="0" err="1"/>
              <a:t>space</a:t>
            </a:r>
            <a:r>
              <a:rPr lang="fr-FR" baseline="0" dirty="0"/>
              <a:t> </a:t>
            </a:r>
            <a:r>
              <a:rPr lang="fr-FR" baseline="0" dirty="0" err="1"/>
              <a:t>tidy</a:t>
            </a:r>
            <a:endParaRPr lang="fr-FR" baseline="0" dirty="0"/>
          </a:p>
          <a:p>
            <a:r>
              <a:rPr lang="fr-FR" baseline="0" dirty="0" err="1"/>
              <a:t>Keep</a:t>
            </a:r>
            <a:r>
              <a:rPr lang="fr-FR" baseline="0" dirty="0"/>
              <a:t> an </a:t>
            </a:r>
            <a:r>
              <a:rPr lang="fr-FR" baseline="0" dirty="0" err="1"/>
              <a:t>eye</a:t>
            </a:r>
            <a:r>
              <a:rPr lang="fr-FR" baseline="0" dirty="0"/>
              <a:t> on the </a:t>
            </a:r>
            <a:r>
              <a:rPr lang="fr-FR" baseline="0" dirty="0" err="1"/>
              <a:t>safety</a:t>
            </a:r>
            <a:r>
              <a:rPr lang="fr-FR" baseline="0" dirty="0"/>
              <a:t> </a:t>
            </a:r>
            <a:r>
              <a:rPr lang="fr-FR" baseline="0" dirty="0" err="1"/>
              <a:t>side</a:t>
            </a:r>
            <a:r>
              <a:rPr lang="fr-FR" baseline="0" dirty="0"/>
              <a:t> of </a:t>
            </a:r>
            <a:r>
              <a:rPr lang="fr-FR" baseline="0" dirty="0" err="1"/>
              <a:t>things</a:t>
            </a:r>
            <a:r>
              <a:rPr lang="fr-FR" baseline="0" dirty="0"/>
              <a:t> </a:t>
            </a:r>
            <a:r>
              <a:rPr lang="fr-FR" baseline="0" dirty="0" err="1"/>
              <a:t>with</a:t>
            </a:r>
            <a:r>
              <a:rPr lang="fr-FR" baseline="0" dirty="0"/>
              <a:t> Mo and </a:t>
            </a:r>
            <a:r>
              <a:rPr lang="fr-FR" baseline="0" dirty="0" err="1"/>
              <a:t>other</a:t>
            </a:r>
            <a:r>
              <a:rPr lang="fr-FR" baseline="0" dirty="0"/>
              <a:t> </a:t>
            </a:r>
            <a:r>
              <a:rPr lang="fr-FR" baseline="0" dirty="0" err="1"/>
              <a:t>members</a:t>
            </a:r>
            <a:r>
              <a:rPr lang="fr-FR" baseline="0" dirty="0"/>
              <a:t> of staff</a:t>
            </a:r>
          </a:p>
          <a:p>
            <a:endParaRPr lang="fr-FR" baseline="0" dirty="0"/>
          </a:p>
          <a:p>
            <a:r>
              <a:rPr lang="fr-FR" baseline="0" dirty="0"/>
              <a:t>So </a:t>
            </a:r>
            <a:r>
              <a:rPr lang="fr-FR" baseline="0" dirty="0" err="1"/>
              <a:t>before</a:t>
            </a:r>
            <a:r>
              <a:rPr lang="fr-FR" baseline="0" dirty="0"/>
              <a:t> </a:t>
            </a:r>
            <a:r>
              <a:rPr lang="fr-FR" baseline="0" dirty="0" err="1"/>
              <a:t>any</a:t>
            </a:r>
            <a:r>
              <a:rPr lang="fr-FR" baseline="0" dirty="0"/>
              <a:t> </a:t>
            </a:r>
            <a:r>
              <a:rPr lang="fr-FR" baseline="0" dirty="0" err="1"/>
              <a:t>volunteering</a:t>
            </a:r>
            <a:r>
              <a:rPr lang="fr-FR" baseline="0" dirty="0"/>
              <a:t> session </a:t>
            </a:r>
            <a:r>
              <a:rPr lang="fr-FR" baseline="0" dirty="0" err="1"/>
              <a:t>at</a:t>
            </a:r>
            <a:r>
              <a:rPr lang="fr-FR" baseline="0" dirty="0"/>
              <a:t> the workshop </a:t>
            </a:r>
            <a:r>
              <a:rPr lang="fr-FR" baseline="0" dirty="0" err="1"/>
              <a:t>you</a:t>
            </a:r>
            <a:r>
              <a:rPr lang="fr-FR" baseline="0" dirty="0"/>
              <a:t> </a:t>
            </a:r>
            <a:r>
              <a:rPr lang="fr-FR" baseline="0" dirty="0" err="1"/>
              <a:t>need</a:t>
            </a:r>
            <a:r>
              <a:rPr lang="fr-FR" baseline="0" dirty="0"/>
              <a:t> to </a:t>
            </a:r>
            <a:r>
              <a:rPr lang="fr-FR" baseline="0" dirty="0" err="1"/>
              <a:t>pass</a:t>
            </a:r>
            <a:r>
              <a:rPr lang="fr-FR" baseline="0" dirty="0"/>
              <a:t> the INDUCTION</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F8662580-56A1-A345-8CA4-2B8484FC0D38}"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Eddie</a:t>
            </a:r>
            <a:r>
              <a:rPr lang="en-GB" baseline="0" dirty="0" smtClean="0"/>
              <a:t> Van </a:t>
            </a:r>
            <a:r>
              <a:rPr lang="en-GB" baseline="0" dirty="0" err="1" smtClean="0"/>
              <a:t>Haulin</a:t>
            </a:r>
            <a:r>
              <a:rPr lang="en-GB" baseline="0" dirty="0" smtClean="0"/>
              <a:t> – allowing us to deliver workshops and tools across the city.</a:t>
            </a:r>
            <a:endParaRPr lang="en-GB" dirty="0"/>
          </a:p>
        </p:txBody>
      </p:sp>
      <p:sp>
        <p:nvSpPr>
          <p:cNvPr id="4" name="Slide Number Placeholder 3"/>
          <p:cNvSpPr>
            <a:spLocks noGrp="1"/>
          </p:cNvSpPr>
          <p:nvPr>
            <p:ph type="sldNum" sz="quarter" idx="10"/>
          </p:nvPr>
        </p:nvSpPr>
        <p:spPr/>
        <p:txBody>
          <a:bodyPr/>
          <a:lstStyle/>
          <a:p>
            <a:fld id="{F8662580-56A1-A345-8CA4-2B8484FC0D38}" type="slidenum">
              <a:rPr lang="fr-FR" smtClean="0"/>
              <a:pPr/>
              <a:t>7</a:t>
            </a:fld>
            <a:endParaRPr lang="fr-FR"/>
          </a:p>
        </p:txBody>
      </p:sp>
    </p:spTree>
    <p:extLst>
      <p:ext uri="{BB962C8B-B14F-4D97-AF65-F5344CB8AC3E}">
        <p14:creationId xmlns:p14="http://schemas.microsoft.com/office/powerpoint/2010/main" val="237755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ETL programmes</a:t>
            </a:r>
            <a:r>
              <a:rPr lang="en-GB" baseline="0" dirty="0" smtClean="0"/>
              <a:t> – Fork in the Road, Volunteer Assemblies, Tools For Life, Young </a:t>
            </a:r>
            <a:r>
              <a:rPr lang="en-GB" baseline="0" dirty="0" err="1" smtClean="0"/>
              <a:t>Tooligans</a:t>
            </a:r>
            <a:r>
              <a:rPr lang="en-GB" baseline="0" dirty="0" smtClean="0"/>
              <a:t>, Workshop programmes (CCF and Women’s </a:t>
            </a:r>
            <a:r>
              <a:rPr lang="en-GB" baseline="0" dirty="0" err="1" smtClean="0"/>
              <a:t>Woodshop</a:t>
            </a:r>
            <a:r>
              <a:rPr lang="en-GB" baseline="0" dirty="0" smtClean="0"/>
              <a:t>)</a:t>
            </a:r>
          </a:p>
          <a:p>
            <a:endParaRPr lang="en-GB" baseline="0" dirty="0" smtClean="0"/>
          </a:p>
          <a:p>
            <a:r>
              <a:rPr lang="en-GB" baseline="0" dirty="0" smtClean="0"/>
              <a:t>What are our motivations – building a cohesive community</a:t>
            </a:r>
            <a:endParaRPr lang="en-GB" dirty="0"/>
          </a:p>
        </p:txBody>
      </p:sp>
      <p:sp>
        <p:nvSpPr>
          <p:cNvPr id="4" name="Slide Number Placeholder 3"/>
          <p:cNvSpPr>
            <a:spLocks noGrp="1"/>
          </p:cNvSpPr>
          <p:nvPr>
            <p:ph type="sldNum" sz="quarter" idx="10"/>
          </p:nvPr>
        </p:nvSpPr>
        <p:spPr/>
        <p:txBody>
          <a:bodyPr/>
          <a:lstStyle/>
          <a:p>
            <a:fld id="{F8662580-56A1-A345-8CA4-2B8484FC0D38}" type="slidenum">
              <a:rPr lang="fr-FR" smtClean="0"/>
              <a:pPr/>
              <a:t>8</a:t>
            </a:fld>
            <a:endParaRPr lang="fr-FR"/>
          </a:p>
        </p:txBody>
      </p:sp>
    </p:spTree>
    <p:extLst>
      <p:ext uri="{BB962C8B-B14F-4D97-AF65-F5344CB8AC3E}">
        <p14:creationId xmlns:p14="http://schemas.microsoft.com/office/powerpoint/2010/main" val="286904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None/>
            </a:pPr>
            <a:r>
              <a:rPr lang="en-GB" sz="2000" noProof="0" dirty="0" smtClean="0"/>
              <a:t>When people talk</a:t>
            </a:r>
            <a:r>
              <a:rPr lang="en-GB" sz="2000" baseline="0" noProof="0" dirty="0" smtClean="0"/>
              <a:t> about the sharing economy – Air BNB, Uber – monetising things you own, like your car and your home.</a:t>
            </a:r>
          </a:p>
          <a:p>
            <a:pPr>
              <a:buFontTx/>
              <a:buNone/>
            </a:pPr>
            <a:r>
              <a:rPr lang="en-GB" sz="2000" baseline="0" noProof="0" dirty="0" smtClean="0"/>
              <a:t>a</a:t>
            </a:r>
          </a:p>
          <a:p>
            <a:pPr>
              <a:buFontTx/>
              <a:buNone/>
            </a:pPr>
            <a:r>
              <a:rPr lang="en-GB" sz="2000" baseline="0" noProof="0" dirty="0" smtClean="0"/>
              <a:t>REAL sharing economy is about recognising that through sharing the collective are all richer.  Access over Excess.</a:t>
            </a:r>
            <a:endParaRPr lang="en-GB" sz="2000" noProof="0" dirty="0"/>
          </a:p>
        </p:txBody>
      </p:sp>
      <p:sp>
        <p:nvSpPr>
          <p:cNvPr id="4" name="Espace réservé du numéro de diapositive 3"/>
          <p:cNvSpPr>
            <a:spLocks noGrp="1"/>
          </p:cNvSpPr>
          <p:nvPr>
            <p:ph type="sldNum" sz="quarter" idx="10"/>
          </p:nvPr>
        </p:nvSpPr>
        <p:spPr/>
        <p:txBody>
          <a:bodyPr/>
          <a:lstStyle/>
          <a:p>
            <a:fld id="{F8662580-56A1-A345-8CA4-2B8484FC0D38}"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en-GB"/>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Cliquez pour modifier le style des sous-titres du masque</a:t>
            </a:r>
            <a:endParaRPr lang="fr-FR"/>
          </a:p>
        </p:txBody>
      </p:sp>
      <p:sp>
        <p:nvSpPr>
          <p:cNvPr id="4" name="Espace réservé de la date 3"/>
          <p:cNvSpPr>
            <a:spLocks noGrp="1"/>
          </p:cNvSpPr>
          <p:nvPr>
            <p:ph type="dt" sz="half" idx="10"/>
          </p:nvPr>
        </p:nvSpPr>
        <p:spPr/>
        <p:txBody>
          <a:bodyPr/>
          <a:lstStyle/>
          <a:p>
            <a:fld id="{9D21D778-B565-4D7E-94D7-64010A445B68}" type="datetimeFigureOut">
              <a:rPr lang="en-US" smtClean="0"/>
              <a:pPr/>
              <a:t>2/7/2019</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86355899-C58D-1A4F-99C9-AE45B5A23E5D}"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fr-FR"/>
          </a:p>
        </p:txBody>
      </p:sp>
      <p:sp>
        <p:nvSpPr>
          <p:cNvPr id="4" name="Espace réservé de la date 3"/>
          <p:cNvSpPr>
            <a:spLocks noGrp="1"/>
          </p:cNvSpPr>
          <p:nvPr>
            <p:ph type="dt" sz="half" idx="10"/>
          </p:nvPr>
        </p:nvSpPr>
        <p:spPr/>
        <p:txBody>
          <a:bodyPr/>
          <a:lstStyle/>
          <a:p>
            <a:fld id="{8EDA0D5A-2B06-4F7D-9C8C-956AFCE4F6CF}" type="datetimeFigureOut">
              <a:rPr lang="en-GB" smtClean="0"/>
              <a:pPr/>
              <a:t>07/02/2019</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A1FD039E-2401-4A26-9AD0-939FB3D77DB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2"/>
            <a:ext cx="2057400" cy="5851525"/>
          </a:xfrm>
        </p:spPr>
        <p:txBody>
          <a:bodyPr vert="eaVert"/>
          <a:lstStyle/>
          <a:p>
            <a:r>
              <a:rPr lang="en-GB"/>
              <a:t>Cliquez et modifiez le titre</a:t>
            </a:r>
            <a:endParaRPr lang="fr-FR"/>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fr-FR"/>
          </a:p>
        </p:txBody>
      </p:sp>
      <p:sp>
        <p:nvSpPr>
          <p:cNvPr id="4" name="Espace réservé de la date 3"/>
          <p:cNvSpPr>
            <a:spLocks noGrp="1"/>
          </p:cNvSpPr>
          <p:nvPr>
            <p:ph type="dt" sz="half" idx="10"/>
          </p:nvPr>
        </p:nvSpPr>
        <p:spPr/>
        <p:txBody>
          <a:bodyPr/>
          <a:lstStyle/>
          <a:p>
            <a:fld id="{8EDA0D5A-2B06-4F7D-9C8C-956AFCE4F6CF}" type="datetimeFigureOut">
              <a:rPr lang="en-GB" smtClean="0"/>
              <a:pPr/>
              <a:t>07/02/2019</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A1FD039E-2401-4A26-9AD0-939FB3D77DB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Cliquez et modifiez le titre</a:t>
            </a:r>
            <a:endParaRPr lang="fr-FR"/>
          </a:p>
        </p:txBody>
      </p:sp>
      <p:sp>
        <p:nvSpPr>
          <p:cNvPr id="3" name="Espace réservé du contenu 2"/>
          <p:cNvSpPr>
            <a:spLocks noGrp="1"/>
          </p:cNvSpPr>
          <p:nvPr>
            <p:ph idx="1"/>
          </p:nvPr>
        </p:nvSpPr>
        <p:spPr/>
        <p:txBody>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fr-FR"/>
          </a:p>
        </p:txBody>
      </p:sp>
      <p:sp>
        <p:nvSpPr>
          <p:cNvPr id="4" name="Espace réservé de la date 3"/>
          <p:cNvSpPr>
            <a:spLocks noGrp="1"/>
          </p:cNvSpPr>
          <p:nvPr>
            <p:ph type="dt" sz="half" idx="10"/>
          </p:nvPr>
        </p:nvSpPr>
        <p:spPr/>
        <p:txBody>
          <a:bodyPr/>
          <a:lstStyle/>
          <a:p>
            <a:fld id="{8EDA0D5A-2B06-4F7D-9C8C-956AFCE4F6CF}" type="datetimeFigureOut">
              <a:rPr lang="en-GB" smtClean="0"/>
              <a:pPr/>
              <a:t>07/02/2019</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A1FD039E-2401-4A26-9AD0-939FB3D77DB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en-GB"/>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Cliquez pour modifier les styles du texte du masque</a:t>
            </a:r>
          </a:p>
        </p:txBody>
      </p:sp>
      <p:sp>
        <p:nvSpPr>
          <p:cNvPr id="4" name="Espace réservé de la date 3"/>
          <p:cNvSpPr>
            <a:spLocks noGrp="1"/>
          </p:cNvSpPr>
          <p:nvPr>
            <p:ph type="dt" sz="half" idx="10"/>
          </p:nvPr>
        </p:nvSpPr>
        <p:spPr/>
        <p:txBody>
          <a:bodyPr/>
          <a:lstStyle/>
          <a:p>
            <a:fld id="{2994975E-BCEF-4391-BD3B-0CD9EB125C1E}" type="datetime1">
              <a:rPr lang="fr-FR" smtClean="0"/>
              <a:pPr/>
              <a:t>07/02/2019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61A3BC-1721-41A9-A28E-3ABDE20B2BFB}"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Cliquez et modifiez le titre</a:t>
            </a:r>
            <a:endParaRPr lang="fr-FR"/>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fr-FR"/>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fr-FR"/>
          </a:p>
        </p:txBody>
      </p:sp>
      <p:sp>
        <p:nvSpPr>
          <p:cNvPr id="5" name="Espace réservé de la date 4"/>
          <p:cNvSpPr>
            <a:spLocks noGrp="1"/>
          </p:cNvSpPr>
          <p:nvPr>
            <p:ph type="dt" sz="half" idx="10"/>
          </p:nvPr>
        </p:nvSpPr>
        <p:spPr/>
        <p:txBody>
          <a:bodyPr/>
          <a:lstStyle/>
          <a:p>
            <a:fld id="{8EDA0D5A-2B06-4F7D-9C8C-956AFCE4F6CF}" type="datetimeFigureOut">
              <a:rPr lang="en-GB" smtClean="0"/>
              <a:pPr/>
              <a:t>07/02/2019</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A1FD039E-2401-4A26-9AD0-939FB3D77DB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GB"/>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fr-F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fr-FR"/>
          </a:p>
        </p:txBody>
      </p:sp>
      <p:sp>
        <p:nvSpPr>
          <p:cNvPr id="7" name="Espace réservé de la date 6"/>
          <p:cNvSpPr>
            <a:spLocks noGrp="1"/>
          </p:cNvSpPr>
          <p:nvPr>
            <p:ph type="dt" sz="half" idx="10"/>
          </p:nvPr>
        </p:nvSpPr>
        <p:spPr/>
        <p:txBody>
          <a:bodyPr/>
          <a:lstStyle/>
          <a:p>
            <a:fld id="{8EDA0D5A-2B06-4F7D-9C8C-956AFCE4F6CF}" type="datetimeFigureOut">
              <a:rPr lang="en-GB" smtClean="0"/>
              <a:pPr/>
              <a:t>07/02/2019</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A1FD039E-2401-4A26-9AD0-939FB3D77DB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Cliquez et modifiez le titre</a:t>
            </a:r>
            <a:endParaRPr lang="fr-FR"/>
          </a:p>
        </p:txBody>
      </p:sp>
      <p:sp>
        <p:nvSpPr>
          <p:cNvPr id="3" name="Espace réservé de la date 2"/>
          <p:cNvSpPr>
            <a:spLocks noGrp="1"/>
          </p:cNvSpPr>
          <p:nvPr>
            <p:ph type="dt" sz="half" idx="10"/>
          </p:nvPr>
        </p:nvSpPr>
        <p:spPr/>
        <p:txBody>
          <a:bodyPr/>
          <a:lstStyle/>
          <a:p>
            <a:fld id="{8EDA0D5A-2B06-4F7D-9C8C-956AFCE4F6CF}" type="datetimeFigureOut">
              <a:rPr lang="en-GB" smtClean="0"/>
              <a:pPr/>
              <a:t>07/02/2019</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A1FD039E-2401-4A26-9AD0-939FB3D77DB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DA0D5A-2B06-4F7D-9C8C-956AFCE4F6CF}" type="datetimeFigureOut">
              <a:rPr lang="en-GB" smtClean="0"/>
              <a:pPr/>
              <a:t>07/02/2019</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A1FD039E-2401-4A26-9AD0-939FB3D77DB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en-GB"/>
              <a:t>Cliquez et modifiez le titre</a:t>
            </a:r>
            <a:endParaRPr lang="fr-FR"/>
          </a:p>
        </p:txBody>
      </p:sp>
      <p:sp>
        <p:nvSpPr>
          <p:cNvPr id="3" name="Espace réservé du contenu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fr-F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Cliquez pour modifier les styles du texte du masque</a:t>
            </a:r>
          </a:p>
        </p:txBody>
      </p:sp>
      <p:sp>
        <p:nvSpPr>
          <p:cNvPr id="5" name="Espace réservé de la date 4"/>
          <p:cNvSpPr>
            <a:spLocks noGrp="1"/>
          </p:cNvSpPr>
          <p:nvPr>
            <p:ph type="dt" sz="half" idx="10"/>
          </p:nvPr>
        </p:nvSpPr>
        <p:spPr/>
        <p:txBody>
          <a:bodyPr/>
          <a:lstStyle/>
          <a:p>
            <a:fld id="{8EDA0D5A-2B06-4F7D-9C8C-956AFCE4F6CF}" type="datetimeFigureOut">
              <a:rPr lang="en-GB" smtClean="0"/>
              <a:pPr/>
              <a:t>07/02/2019</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1AA4845-A08A-4DF4-8D99-E2E7B6D41C67}"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GB"/>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Cliquez pour modifier les styles du texte du masque</a:t>
            </a:r>
          </a:p>
        </p:txBody>
      </p:sp>
      <p:sp>
        <p:nvSpPr>
          <p:cNvPr id="5" name="Espace réservé de la date 4"/>
          <p:cNvSpPr>
            <a:spLocks noGrp="1"/>
          </p:cNvSpPr>
          <p:nvPr>
            <p:ph type="dt" sz="half" idx="10"/>
          </p:nvPr>
        </p:nvSpPr>
        <p:spPr/>
        <p:txBody>
          <a:bodyPr/>
          <a:lstStyle/>
          <a:p>
            <a:fld id="{8EDA0D5A-2B06-4F7D-9C8C-956AFCE4F6CF}" type="datetimeFigureOut">
              <a:rPr lang="en-GB" smtClean="0"/>
              <a:pPr/>
              <a:t>07/02/2019</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A1FD039E-2401-4A26-9AD0-939FB3D77DB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Cliquez et modifiez le titre</a:t>
            </a:r>
            <a:endParaRPr lang="fr-FR"/>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fr-FR"/>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A0D5A-2B06-4F7D-9C8C-956AFCE4F6CF}" type="datetimeFigureOut">
              <a:rPr lang="en-GB" smtClean="0"/>
              <a:pPr/>
              <a:t>07/02/2019</a:t>
            </a:fld>
            <a:endParaRPr lang="en-GB"/>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D039E-2401-4A26-9AD0-939FB3D77DB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tomworkshop.jpg"/>
          <p:cNvPicPr>
            <a:picLocks noChangeAspect="1"/>
          </p:cNvPicPr>
          <p:nvPr/>
        </p:nvPicPr>
        <p:blipFill>
          <a:blip r:embed="rId3"/>
          <a:srcRect t="24857"/>
          <a:stretch>
            <a:fillRect/>
          </a:stretch>
        </p:blipFill>
        <p:spPr>
          <a:xfrm>
            <a:off x="-13092" y="-22911"/>
            <a:ext cx="9157092" cy="6880911"/>
          </a:xfrm>
          <a:prstGeom prst="rect">
            <a:avLst/>
          </a:prstGeom>
        </p:spPr>
      </p:pic>
      <p:pic>
        <p:nvPicPr>
          <p:cNvPr id="5" name="Picture 3"/>
          <p:cNvPicPr>
            <a:picLocks noChangeAspect="1"/>
          </p:cNvPicPr>
          <p:nvPr/>
        </p:nvPicPr>
        <p:blipFill>
          <a:blip r:embed="rId4">
            <a:duotone>
              <a:schemeClr val="bg1"/>
              <a:srgbClr val="FFF1C1"/>
            </a:duotone>
          </a:blip>
          <a:stretch>
            <a:fillRect/>
          </a:stretch>
        </p:blipFill>
        <p:spPr>
          <a:xfrm>
            <a:off x="3410392" y="3965907"/>
            <a:ext cx="2323211" cy="2323211"/>
          </a:xfrm>
          <a:prstGeom prst="rect">
            <a:avLst/>
          </a:prstGeom>
        </p:spPr>
      </p:pic>
      <p:sp>
        <p:nvSpPr>
          <p:cNvPr id="6" name="Rectangle 5"/>
          <p:cNvSpPr/>
          <p:nvPr/>
        </p:nvSpPr>
        <p:spPr>
          <a:xfrm>
            <a:off x="2112030" y="1459694"/>
            <a:ext cx="4919937" cy="2185214"/>
          </a:xfrm>
          <a:prstGeom prst="rect">
            <a:avLst/>
          </a:prstGeom>
          <a:solidFill>
            <a:srgbClr val="FFFF00"/>
          </a:solidFill>
          <a:ln>
            <a:noFill/>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fr-FR" sz="3400" b="1" dirty="0" smtClean="0">
                <a:solidFill>
                  <a:srgbClr val="000000"/>
                </a:solidFill>
                <a:latin typeface="Century Gothic"/>
                <a:cs typeface="Century Gothic"/>
              </a:rPr>
              <a:t>Edinburgh </a:t>
            </a:r>
            <a:r>
              <a:rPr lang="fr-FR" sz="3400" b="1" dirty="0" err="1" smtClean="0">
                <a:solidFill>
                  <a:srgbClr val="000000"/>
                </a:solidFill>
                <a:latin typeface="Century Gothic"/>
                <a:cs typeface="Century Gothic"/>
              </a:rPr>
              <a:t>Tool</a:t>
            </a:r>
            <a:r>
              <a:rPr lang="fr-FR" sz="3400" b="1" dirty="0" smtClean="0">
                <a:solidFill>
                  <a:srgbClr val="000000"/>
                </a:solidFill>
                <a:latin typeface="Century Gothic"/>
                <a:cs typeface="Century Gothic"/>
              </a:rPr>
              <a:t> Library:</a:t>
            </a:r>
          </a:p>
          <a:p>
            <a:pPr algn="ctr"/>
            <a:r>
              <a:rPr lang="fr-FR" sz="3400" b="1" dirty="0" smtClean="0">
                <a:solidFill>
                  <a:srgbClr val="000000"/>
                </a:solidFill>
                <a:latin typeface="Century Gothic"/>
                <a:cs typeface="Century Gothic"/>
              </a:rPr>
              <a:t>The Forks </a:t>
            </a:r>
            <a:r>
              <a:rPr lang="fr-FR" sz="3400" b="1" dirty="0" err="1" smtClean="0">
                <a:solidFill>
                  <a:srgbClr val="000000"/>
                </a:solidFill>
                <a:latin typeface="Century Gothic"/>
                <a:cs typeface="Century Gothic"/>
              </a:rPr>
              <a:t>Awaken</a:t>
            </a:r>
            <a:endParaRPr lang="fr-FR" sz="3400" b="1" dirty="0" smtClean="0">
              <a:solidFill>
                <a:srgbClr val="000000"/>
              </a:solidFill>
              <a:latin typeface="Century Gothic"/>
              <a:cs typeface="Century Gothic"/>
            </a:endParaRPr>
          </a:p>
          <a:p>
            <a:pPr algn="ctr"/>
            <a:endParaRPr lang="fr-FR" sz="3400" b="1" dirty="0">
              <a:solidFill>
                <a:srgbClr val="000000"/>
              </a:solidFill>
              <a:latin typeface="Century Gothic"/>
              <a:cs typeface="Century Gothic"/>
            </a:endParaRPr>
          </a:p>
          <a:p>
            <a:pPr algn="ctr"/>
            <a:r>
              <a:rPr lang="fr-FR" sz="3400" b="1" dirty="0" smtClean="0">
                <a:solidFill>
                  <a:srgbClr val="000000"/>
                </a:solidFill>
                <a:latin typeface="Century Gothic"/>
                <a:cs typeface="Century Gothic"/>
              </a:rPr>
              <a:t>Chris </a:t>
            </a:r>
            <a:r>
              <a:rPr lang="fr-FR" sz="3400" b="1" dirty="0" err="1" smtClean="0">
                <a:solidFill>
                  <a:srgbClr val="000000"/>
                </a:solidFill>
                <a:latin typeface="Century Gothic"/>
                <a:cs typeface="Century Gothic"/>
              </a:rPr>
              <a:t>Hellawell</a:t>
            </a:r>
            <a:endParaRPr lang="fr-FR" sz="3400" b="1" dirty="0" smtClean="0">
              <a:solidFill>
                <a:srgbClr val="000000"/>
              </a:solidFill>
              <a:latin typeface="Century Gothic"/>
              <a:cs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02240" y="5557069"/>
            <a:ext cx="968683" cy="968683"/>
          </a:xfrm>
          <a:prstGeom prst="rect">
            <a:avLst/>
          </a:prstGeom>
        </p:spPr>
      </p:pic>
      <p:pic>
        <p:nvPicPr>
          <p:cNvPr id="6" name="Picture 5">
            <a:extLst>
              <a:ext uri="{FF2B5EF4-FFF2-40B4-BE49-F238E27FC236}">
                <a16:creationId xmlns:a16="http://schemas.microsoft.com/office/drawing/2014/main" id="{0AD90EC1-B7B6-41DD-8B37-F96B3924C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05" y="935333"/>
            <a:ext cx="6590371" cy="5717147"/>
          </a:xfrm>
          <a:prstGeom prst="rect">
            <a:avLst/>
          </a:prstGeom>
        </p:spPr>
      </p:pic>
      <p:sp>
        <p:nvSpPr>
          <p:cNvPr id="3" name="Rectangle 2"/>
          <p:cNvSpPr/>
          <p:nvPr/>
        </p:nvSpPr>
        <p:spPr>
          <a:xfrm>
            <a:off x="501805" y="289002"/>
            <a:ext cx="6070893" cy="646331"/>
          </a:xfrm>
          <a:prstGeom prst="rect">
            <a:avLst/>
          </a:prstGeom>
        </p:spPr>
        <p:txBody>
          <a:bodyPr wrap="none">
            <a:spAutoFit/>
          </a:bodyPr>
          <a:lstStyle/>
          <a:p>
            <a:r>
              <a:rPr lang="en-GB" sz="3600" dirty="0" smtClean="0">
                <a:latin typeface="Century Gothic" panose="020B0502020202020204" pitchFamily="34" charset="0"/>
              </a:rPr>
              <a:t>Circular Economy Butterfly</a:t>
            </a:r>
            <a:endParaRPr lang="en-GB" sz="3600" dirty="0">
              <a:latin typeface="Century Gothic" panose="020B0502020202020204" pitchFamily="34" charset="0"/>
            </a:endParaRPr>
          </a:p>
        </p:txBody>
      </p:sp>
    </p:spTree>
    <p:extLst>
      <p:ext uri="{BB962C8B-B14F-4D97-AF65-F5344CB8AC3E}">
        <p14:creationId xmlns:p14="http://schemas.microsoft.com/office/powerpoint/2010/main" val="3258938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72674E-236F-42C5-A458-1C5C6697B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80" y="1029777"/>
            <a:ext cx="6969726" cy="5354056"/>
          </a:xfrm>
          <a:prstGeom prst="rect">
            <a:avLst/>
          </a:prstGeom>
        </p:spPr>
      </p:pic>
      <p:pic>
        <p:nvPicPr>
          <p:cNvPr id="5" name="Picture 4"/>
          <p:cNvPicPr>
            <a:picLocks noChangeAspect="1"/>
          </p:cNvPicPr>
          <p:nvPr/>
        </p:nvPicPr>
        <p:blipFill>
          <a:blip r:embed="rId3"/>
          <a:stretch>
            <a:fillRect/>
          </a:stretch>
        </p:blipFill>
        <p:spPr>
          <a:xfrm>
            <a:off x="7802240" y="5557069"/>
            <a:ext cx="968683" cy="968683"/>
          </a:xfrm>
          <a:prstGeom prst="rect">
            <a:avLst/>
          </a:prstGeom>
        </p:spPr>
      </p:pic>
      <p:sp>
        <p:nvSpPr>
          <p:cNvPr id="6" name="Rectangle 5"/>
          <p:cNvSpPr/>
          <p:nvPr/>
        </p:nvSpPr>
        <p:spPr>
          <a:xfrm>
            <a:off x="775115" y="660445"/>
            <a:ext cx="6729727" cy="646331"/>
          </a:xfrm>
          <a:prstGeom prst="rect">
            <a:avLst/>
          </a:prstGeom>
        </p:spPr>
        <p:txBody>
          <a:bodyPr wrap="none">
            <a:spAutoFit/>
          </a:bodyPr>
          <a:lstStyle/>
          <a:p>
            <a:r>
              <a:rPr lang="en-GB" sz="3600" dirty="0" smtClean="0">
                <a:latin typeface="Century Gothic" panose="020B0502020202020204" pitchFamily="34" charset="0"/>
              </a:rPr>
              <a:t>Sharing = Resource Efficiency</a:t>
            </a:r>
            <a:endParaRPr lang="en-GB" sz="3600" dirty="0">
              <a:latin typeface="Century Gothic" panose="020B0502020202020204" pitchFamily="34" charset="0"/>
            </a:endParaRPr>
          </a:p>
        </p:txBody>
      </p:sp>
    </p:spTree>
    <p:extLst>
      <p:ext uri="{BB962C8B-B14F-4D97-AF65-F5344CB8AC3E}">
        <p14:creationId xmlns:p14="http://schemas.microsoft.com/office/powerpoint/2010/main" val="2672965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02240" y="5557069"/>
            <a:ext cx="968683" cy="968683"/>
          </a:xfrm>
          <a:prstGeom prst="rect">
            <a:avLst/>
          </a:prstGeom>
        </p:spPr>
      </p:pic>
      <p:sp>
        <p:nvSpPr>
          <p:cNvPr id="2" name="Rectangle 1"/>
          <p:cNvSpPr/>
          <p:nvPr/>
        </p:nvSpPr>
        <p:spPr>
          <a:xfrm>
            <a:off x="1048215" y="615400"/>
            <a:ext cx="5516240" cy="4524315"/>
          </a:xfrm>
          <a:prstGeom prst="rect">
            <a:avLst/>
          </a:prstGeom>
        </p:spPr>
        <p:txBody>
          <a:bodyPr wrap="square">
            <a:spAutoFit/>
          </a:bodyPr>
          <a:lstStyle/>
          <a:p>
            <a:r>
              <a:rPr lang="en-GB" sz="3600" dirty="0">
                <a:latin typeface="Century Gothic" panose="020B0502020202020204" pitchFamily="34" charset="0"/>
              </a:rPr>
              <a:t>Edinburgh Tool Library wants to </a:t>
            </a:r>
            <a:r>
              <a:rPr lang="en-GB" sz="3600" dirty="0" smtClean="0">
                <a:latin typeface="Century Gothic" panose="020B0502020202020204" pitchFamily="34" charset="0"/>
              </a:rPr>
              <a:t>make:</a:t>
            </a:r>
          </a:p>
          <a:p>
            <a:endParaRPr lang="en-GB" sz="3600" dirty="0">
              <a:latin typeface="Century Gothic" panose="020B0502020202020204" pitchFamily="34" charset="0"/>
            </a:endParaRPr>
          </a:p>
          <a:p>
            <a:r>
              <a:rPr lang="en-GB" sz="3600" dirty="0">
                <a:latin typeface="Century Gothic" panose="020B0502020202020204" pitchFamily="34" charset="0"/>
              </a:rPr>
              <a:t>Sharing Simpler than </a:t>
            </a:r>
            <a:r>
              <a:rPr lang="en-GB" sz="3600" dirty="0" smtClean="0">
                <a:latin typeface="Century Gothic" panose="020B0502020202020204" pitchFamily="34" charset="0"/>
              </a:rPr>
              <a:t>Shopping</a:t>
            </a:r>
          </a:p>
          <a:p>
            <a:endParaRPr lang="en-GB" sz="3600" dirty="0">
              <a:latin typeface="Century Gothic" panose="020B0502020202020204" pitchFamily="34" charset="0"/>
            </a:endParaRPr>
          </a:p>
          <a:p>
            <a:r>
              <a:rPr lang="en-GB" sz="3600" dirty="0">
                <a:latin typeface="Century Gothic" panose="020B0502020202020204" pitchFamily="34" charset="0"/>
              </a:rPr>
              <a:t>Borrowing Easier than Buying</a:t>
            </a:r>
          </a:p>
        </p:txBody>
      </p:sp>
      <p:sp>
        <p:nvSpPr>
          <p:cNvPr id="3" name="Rectangle 2"/>
          <p:cNvSpPr/>
          <p:nvPr/>
        </p:nvSpPr>
        <p:spPr>
          <a:xfrm>
            <a:off x="1048215" y="5433064"/>
            <a:ext cx="5894691" cy="707886"/>
          </a:xfrm>
          <a:prstGeom prst="rect">
            <a:avLst/>
          </a:prstGeom>
        </p:spPr>
        <p:txBody>
          <a:bodyPr wrap="none">
            <a:spAutoFit/>
          </a:bodyPr>
          <a:lstStyle/>
          <a:p>
            <a:r>
              <a:rPr lang="en-GB" sz="4000" b="1" dirty="0">
                <a:solidFill>
                  <a:srgbClr val="31736E"/>
                </a:solidFill>
              </a:rPr>
              <a:t>How can we scale Sharing?</a:t>
            </a:r>
          </a:p>
        </p:txBody>
      </p:sp>
    </p:spTree>
    <p:extLst>
      <p:ext uri="{BB962C8B-B14F-4D97-AF65-F5344CB8AC3E}">
        <p14:creationId xmlns:p14="http://schemas.microsoft.com/office/powerpoint/2010/main" val="1675935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802240" y="5557069"/>
            <a:ext cx="968683" cy="968683"/>
          </a:xfrm>
          <a:prstGeom prst="rect">
            <a:avLst/>
          </a:prstGeom>
        </p:spPr>
      </p:pic>
      <p:sp>
        <p:nvSpPr>
          <p:cNvPr id="6" name="Rectangle 5"/>
          <p:cNvSpPr/>
          <p:nvPr/>
        </p:nvSpPr>
        <p:spPr>
          <a:xfrm>
            <a:off x="775115" y="660445"/>
            <a:ext cx="5412059" cy="646331"/>
          </a:xfrm>
          <a:prstGeom prst="rect">
            <a:avLst/>
          </a:prstGeom>
        </p:spPr>
        <p:txBody>
          <a:bodyPr wrap="none">
            <a:spAutoFit/>
          </a:bodyPr>
          <a:lstStyle/>
          <a:p>
            <a:r>
              <a:rPr lang="en-GB" sz="3600" dirty="0" err="1" smtClean="0">
                <a:latin typeface="Century Gothic" panose="020B0502020202020204" pitchFamily="34" charset="0"/>
              </a:rPr>
              <a:t>EasyShare</a:t>
            </a:r>
            <a:r>
              <a:rPr lang="en-GB" sz="3600" dirty="0" smtClean="0">
                <a:latin typeface="Century Gothic" panose="020B0502020202020204" pitchFamily="34" charset="0"/>
              </a:rPr>
              <a:t>/Easy Sharing</a:t>
            </a:r>
            <a:endParaRPr lang="en-GB" sz="3600" dirty="0">
              <a:latin typeface="Century Gothic" panose="020B0502020202020204" pitchFamily="34" charset="0"/>
            </a:endParaRPr>
          </a:p>
        </p:txBody>
      </p:sp>
      <p:pic>
        <p:nvPicPr>
          <p:cNvPr id="7" name="Picture 6">
            <a:extLst>
              <a:ext uri="{FF2B5EF4-FFF2-40B4-BE49-F238E27FC236}">
                <a16:creationId xmlns:a16="http://schemas.microsoft.com/office/drawing/2014/main" id="{5EFFBC4B-DA3B-4379-80AD-9E5A858CB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103" y="1661531"/>
            <a:ext cx="6920988" cy="4391631"/>
          </a:xfrm>
          <a:prstGeom prst="rect">
            <a:avLst/>
          </a:prstGeom>
        </p:spPr>
      </p:pic>
    </p:spTree>
    <p:extLst>
      <p:ext uri="{BB962C8B-B14F-4D97-AF65-F5344CB8AC3E}">
        <p14:creationId xmlns:p14="http://schemas.microsoft.com/office/powerpoint/2010/main" val="2174587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802240" y="5557069"/>
            <a:ext cx="968683" cy="968683"/>
          </a:xfrm>
          <a:prstGeom prst="rect">
            <a:avLst/>
          </a:prstGeom>
        </p:spPr>
      </p:pic>
      <p:sp>
        <p:nvSpPr>
          <p:cNvPr id="6" name="Rectangle 5"/>
          <p:cNvSpPr/>
          <p:nvPr/>
        </p:nvSpPr>
        <p:spPr>
          <a:xfrm>
            <a:off x="775115" y="660445"/>
            <a:ext cx="6644768" cy="646331"/>
          </a:xfrm>
          <a:prstGeom prst="rect">
            <a:avLst/>
          </a:prstGeom>
        </p:spPr>
        <p:txBody>
          <a:bodyPr wrap="none">
            <a:spAutoFit/>
          </a:bodyPr>
          <a:lstStyle/>
          <a:p>
            <a:r>
              <a:rPr lang="en-GB" sz="3600" dirty="0" smtClean="0">
                <a:latin typeface="Century Gothic" panose="020B0502020202020204" pitchFamily="34" charset="0"/>
              </a:rPr>
              <a:t>Areas of Multiple Deprivation</a:t>
            </a:r>
            <a:endParaRPr lang="en-GB" sz="3600" dirty="0">
              <a:latin typeface="Century Gothic" panose="020B0502020202020204" pitchFamily="34" charset="0"/>
            </a:endParaRPr>
          </a:p>
        </p:txBody>
      </p:sp>
      <p:grpSp>
        <p:nvGrpSpPr>
          <p:cNvPr id="4" name="Group 3">
            <a:extLst>
              <a:ext uri="{FF2B5EF4-FFF2-40B4-BE49-F238E27FC236}">
                <a16:creationId xmlns:a16="http://schemas.microsoft.com/office/drawing/2014/main" id="{F6796445-6ACB-4D18-AD65-2EE2D8DE9B97}"/>
              </a:ext>
            </a:extLst>
          </p:cNvPr>
          <p:cNvGrpSpPr/>
          <p:nvPr/>
        </p:nvGrpSpPr>
        <p:grpSpPr>
          <a:xfrm>
            <a:off x="-994078" y="2089231"/>
            <a:ext cx="10572975" cy="4768769"/>
            <a:chOff x="310615" y="1368243"/>
            <a:chExt cx="9773346" cy="4571404"/>
          </a:xfrm>
        </p:grpSpPr>
        <p:pic>
          <p:nvPicPr>
            <p:cNvPr id="7" name="Picture 6">
              <a:extLst>
                <a:ext uri="{FF2B5EF4-FFF2-40B4-BE49-F238E27FC236}">
                  <a16:creationId xmlns:a16="http://schemas.microsoft.com/office/drawing/2014/main" id="{DA2853C3-C56C-40E2-BFDA-683C7F09C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15" y="1368243"/>
              <a:ext cx="9773346" cy="4571404"/>
            </a:xfrm>
            <a:prstGeom prst="rect">
              <a:avLst/>
            </a:prstGeom>
          </p:spPr>
        </p:pic>
        <p:sp>
          <p:nvSpPr>
            <p:cNvPr id="8" name="TextBox 7">
              <a:extLst>
                <a:ext uri="{FF2B5EF4-FFF2-40B4-BE49-F238E27FC236}">
                  <a16:creationId xmlns:a16="http://schemas.microsoft.com/office/drawing/2014/main" id="{A56FF9AA-44C7-4DA8-810E-8A4C8BC1E2FA}"/>
                </a:ext>
              </a:extLst>
            </p:cNvPr>
            <p:cNvSpPr txBox="1"/>
            <p:nvPr/>
          </p:nvSpPr>
          <p:spPr>
            <a:xfrm>
              <a:off x="3219276" y="1906060"/>
              <a:ext cx="1438182" cy="523220"/>
            </a:xfrm>
            <a:prstGeom prst="rect">
              <a:avLst/>
            </a:prstGeom>
            <a:noFill/>
          </p:spPr>
          <p:txBody>
            <a:bodyPr wrap="square" rtlCol="0">
              <a:spAutoFit/>
            </a:bodyPr>
            <a:lstStyle/>
            <a:p>
              <a:r>
                <a:rPr lang="en-GB" sz="2800" b="1" dirty="0">
                  <a:solidFill>
                    <a:srgbClr val="31736E"/>
                  </a:solidFill>
                </a:rPr>
                <a:t>Granton</a:t>
              </a:r>
            </a:p>
          </p:txBody>
        </p:sp>
        <p:sp>
          <p:nvSpPr>
            <p:cNvPr id="9" name="TextBox 8">
              <a:extLst>
                <a:ext uri="{FF2B5EF4-FFF2-40B4-BE49-F238E27FC236}">
                  <a16:creationId xmlns:a16="http://schemas.microsoft.com/office/drawing/2014/main" id="{132C7C7F-8283-4B20-9D23-2A90B549BA87}"/>
                </a:ext>
              </a:extLst>
            </p:cNvPr>
            <p:cNvSpPr txBox="1"/>
            <p:nvPr/>
          </p:nvSpPr>
          <p:spPr>
            <a:xfrm>
              <a:off x="2505695" y="2493761"/>
              <a:ext cx="1945868" cy="523220"/>
            </a:xfrm>
            <a:prstGeom prst="rect">
              <a:avLst/>
            </a:prstGeom>
            <a:noFill/>
          </p:spPr>
          <p:txBody>
            <a:bodyPr wrap="square" rtlCol="0">
              <a:spAutoFit/>
            </a:bodyPr>
            <a:lstStyle/>
            <a:p>
              <a:r>
                <a:rPr lang="en-GB" sz="2800" b="1" dirty="0">
                  <a:solidFill>
                    <a:srgbClr val="31736E"/>
                  </a:solidFill>
                </a:rPr>
                <a:t>Muirhouse</a:t>
              </a:r>
            </a:p>
          </p:txBody>
        </p:sp>
        <p:sp>
          <p:nvSpPr>
            <p:cNvPr id="10" name="TextBox 9">
              <a:extLst>
                <a:ext uri="{FF2B5EF4-FFF2-40B4-BE49-F238E27FC236}">
                  <a16:creationId xmlns:a16="http://schemas.microsoft.com/office/drawing/2014/main" id="{DE005496-EF77-40A6-8EB9-7BD9777577BF}"/>
                </a:ext>
              </a:extLst>
            </p:cNvPr>
            <p:cNvSpPr txBox="1"/>
            <p:nvPr/>
          </p:nvSpPr>
          <p:spPr>
            <a:xfrm>
              <a:off x="1758719" y="3892296"/>
              <a:ext cx="2179648" cy="523220"/>
            </a:xfrm>
            <a:prstGeom prst="rect">
              <a:avLst/>
            </a:prstGeom>
            <a:noFill/>
          </p:spPr>
          <p:txBody>
            <a:bodyPr wrap="square" rtlCol="0">
              <a:spAutoFit/>
            </a:bodyPr>
            <a:lstStyle/>
            <a:p>
              <a:r>
                <a:rPr lang="en-GB" sz="2800" b="1" dirty="0">
                  <a:solidFill>
                    <a:srgbClr val="31736E"/>
                  </a:solidFill>
                </a:rPr>
                <a:t>Broomhouse</a:t>
              </a:r>
            </a:p>
          </p:txBody>
        </p:sp>
        <p:sp>
          <p:nvSpPr>
            <p:cNvPr id="11" name="TextBox 10">
              <a:extLst>
                <a:ext uri="{FF2B5EF4-FFF2-40B4-BE49-F238E27FC236}">
                  <a16:creationId xmlns:a16="http://schemas.microsoft.com/office/drawing/2014/main" id="{CD451244-6F60-434C-A6ED-7CA68BB4A844}"/>
                </a:ext>
              </a:extLst>
            </p:cNvPr>
            <p:cNvSpPr txBox="1"/>
            <p:nvPr/>
          </p:nvSpPr>
          <p:spPr>
            <a:xfrm>
              <a:off x="1557623" y="4517926"/>
              <a:ext cx="2242019" cy="523220"/>
            </a:xfrm>
            <a:prstGeom prst="rect">
              <a:avLst/>
            </a:prstGeom>
            <a:noFill/>
          </p:spPr>
          <p:txBody>
            <a:bodyPr wrap="square" rtlCol="0">
              <a:spAutoFit/>
            </a:bodyPr>
            <a:lstStyle/>
            <a:p>
              <a:r>
                <a:rPr lang="en-GB" sz="2800" b="1" dirty="0">
                  <a:solidFill>
                    <a:srgbClr val="31736E"/>
                  </a:solidFill>
                </a:rPr>
                <a:t>Wester Hailes</a:t>
              </a:r>
            </a:p>
          </p:txBody>
        </p:sp>
        <p:pic>
          <p:nvPicPr>
            <p:cNvPr id="12" name="Content Placeholder 4">
              <a:extLst>
                <a:ext uri="{FF2B5EF4-FFF2-40B4-BE49-F238E27FC236}">
                  <a16:creationId xmlns:a16="http://schemas.microsoft.com/office/drawing/2014/main" id="{5D7F5E55-419D-49BB-9432-F8E815E833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08582" y="2673710"/>
              <a:ext cx="686541" cy="686541"/>
            </a:xfrm>
            <a:prstGeom prst="rect">
              <a:avLst/>
            </a:prstGeom>
          </p:spPr>
        </p:pic>
        <p:pic>
          <p:nvPicPr>
            <p:cNvPr id="13" name="Content Placeholder 4">
              <a:extLst>
                <a:ext uri="{FF2B5EF4-FFF2-40B4-BE49-F238E27FC236}">
                  <a16:creationId xmlns:a16="http://schemas.microsoft.com/office/drawing/2014/main" id="{1DACD89C-27DA-4F85-A01F-B7969259E40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48398" y="1802064"/>
              <a:ext cx="686541" cy="686541"/>
            </a:xfrm>
            <a:prstGeom prst="rect">
              <a:avLst/>
            </a:prstGeom>
          </p:spPr>
        </p:pic>
      </p:grpSp>
    </p:spTree>
    <p:extLst>
      <p:ext uri="{BB962C8B-B14F-4D97-AF65-F5344CB8AC3E}">
        <p14:creationId xmlns:p14="http://schemas.microsoft.com/office/powerpoint/2010/main" val="2699107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802240" y="5557069"/>
            <a:ext cx="968683" cy="968683"/>
          </a:xfrm>
          <a:prstGeom prst="rect">
            <a:avLst/>
          </a:prstGeom>
        </p:spPr>
      </p:pic>
      <p:sp>
        <p:nvSpPr>
          <p:cNvPr id="6" name="Rectangle 5"/>
          <p:cNvSpPr/>
          <p:nvPr/>
        </p:nvSpPr>
        <p:spPr>
          <a:xfrm>
            <a:off x="775115" y="660445"/>
            <a:ext cx="6548588" cy="646331"/>
          </a:xfrm>
          <a:prstGeom prst="rect">
            <a:avLst/>
          </a:prstGeom>
        </p:spPr>
        <p:txBody>
          <a:bodyPr wrap="none">
            <a:spAutoFit/>
          </a:bodyPr>
          <a:lstStyle/>
          <a:p>
            <a:r>
              <a:rPr lang="en-GB" sz="3600" dirty="0" smtClean="0">
                <a:latin typeface="Century Gothic" panose="020B0502020202020204" pitchFamily="34" charset="0"/>
              </a:rPr>
              <a:t>Future of Sharing in Scotland</a:t>
            </a:r>
            <a:endParaRPr lang="en-GB" sz="3600" dirty="0">
              <a:latin typeface="Century Gothic" panose="020B0502020202020204" pitchFamily="34" charset="0"/>
            </a:endParaRPr>
          </a:p>
        </p:txBody>
      </p:sp>
      <p:sp>
        <p:nvSpPr>
          <p:cNvPr id="2" name="TextBox 1"/>
          <p:cNvSpPr txBox="1"/>
          <p:nvPr/>
        </p:nvSpPr>
        <p:spPr>
          <a:xfrm>
            <a:off x="903249" y="1984917"/>
            <a:ext cx="6110868" cy="4062651"/>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Everyone has access to a sharing library</a:t>
            </a:r>
          </a:p>
          <a:p>
            <a:pPr marL="285750" indent="-285750">
              <a:buFont typeface="Arial" panose="020B0604020202020204" pitchFamily="34" charset="0"/>
              <a:buChar char="•"/>
            </a:pPr>
            <a:r>
              <a:rPr lang="en-GB" sz="2400" dirty="0" smtClean="0"/>
              <a:t>Workshops are shared between groups as community facilities</a:t>
            </a:r>
          </a:p>
          <a:p>
            <a:pPr marL="285750" indent="-285750">
              <a:buFont typeface="Arial" panose="020B0604020202020204" pitchFamily="34" charset="0"/>
              <a:buChar char="•"/>
            </a:pPr>
            <a:r>
              <a:rPr lang="en-GB" sz="2400" dirty="0" err="1" smtClean="0"/>
              <a:t>EasyShare</a:t>
            </a:r>
            <a:r>
              <a:rPr lang="en-GB" sz="2400" dirty="0" smtClean="0"/>
              <a:t> </a:t>
            </a:r>
            <a:r>
              <a:rPr lang="en-GB" sz="2400" dirty="0"/>
              <a:t>rolled out across </a:t>
            </a:r>
            <a:r>
              <a:rPr lang="en-GB" sz="2400" dirty="0" smtClean="0"/>
              <a:t>Scotland</a:t>
            </a:r>
          </a:p>
          <a:p>
            <a:pPr marL="285750" indent="-285750">
              <a:buFont typeface="Arial" panose="020B0604020202020204" pitchFamily="34" charset="0"/>
              <a:buChar char="•"/>
            </a:pPr>
            <a:r>
              <a:rPr lang="en-GB" sz="2400" dirty="0"/>
              <a:t>Centrally funded by the Scottish Government</a:t>
            </a:r>
          </a:p>
          <a:p>
            <a:pPr marL="285750" indent="-285750">
              <a:buFont typeface="Arial" panose="020B0604020202020204" pitchFamily="34" charset="0"/>
              <a:buChar char="•"/>
            </a:pPr>
            <a:r>
              <a:rPr lang="en-GB" sz="2400" dirty="0" smtClean="0"/>
              <a:t>Inter-library loans</a:t>
            </a:r>
          </a:p>
          <a:p>
            <a:pPr marL="285750" indent="-285750">
              <a:buFont typeface="Arial" panose="020B0604020202020204" pitchFamily="34" charset="0"/>
              <a:buChar char="•"/>
            </a:pPr>
            <a:r>
              <a:rPr lang="en-GB" sz="2400" dirty="0" smtClean="0"/>
              <a:t>Shared access to equipment in new build estates and apartment blocks – use of technology</a:t>
            </a:r>
          </a:p>
          <a:p>
            <a:pPr marL="285750" indent="-285750">
              <a:buFont typeface="Arial" panose="020B0604020202020204" pitchFamily="34" charset="0"/>
              <a:buChar char="•"/>
            </a:pPr>
            <a:r>
              <a:rPr lang="en-GB" sz="2400" dirty="0" smtClean="0"/>
              <a:t>Producer responsibility – Make Things Last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73490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802240" y="5557069"/>
            <a:ext cx="968683" cy="968683"/>
          </a:xfrm>
          <a:prstGeom prst="rect">
            <a:avLst/>
          </a:prstGeom>
        </p:spPr>
      </p:pic>
      <p:sp>
        <p:nvSpPr>
          <p:cNvPr id="6" name="Rectangle 5"/>
          <p:cNvSpPr/>
          <p:nvPr/>
        </p:nvSpPr>
        <p:spPr>
          <a:xfrm>
            <a:off x="775115" y="660445"/>
            <a:ext cx="6548588" cy="646331"/>
          </a:xfrm>
          <a:prstGeom prst="rect">
            <a:avLst/>
          </a:prstGeom>
        </p:spPr>
        <p:txBody>
          <a:bodyPr wrap="none">
            <a:spAutoFit/>
          </a:bodyPr>
          <a:lstStyle/>
          <a:p>
            <a:r>
              <a:rPr lang="en-GB" sz="3600" dirty="0" smtClean="0">
                <a:latin typeface="Century Gothic" panose="020B0502020202020204" pitchFamily="34" charset="0"/>
              </a:rPr>
              <a:t>Future of Sharing in Scotland</a:t>
            </a:r>
            <a:endParaRPr lang="en-GB" sz="3600" dirty="0">
              <a:latin typeface="Century Gothic" panose="020B0502020202020204" pitchFamily="34" charset="0"/>
            </a:endParaRPr>
          </a:p>
        </p:txBody>
      </p:sp>
      <p:sp>
        <p:nvSpPr>
          <p:cNvPr id="2" name="TextBox 1"/>
          <p:cNvSpPr txBox="1"/>
          <p:nvPr/>
        </p:nvSpPr>
        <p:spPr>
          <a:xfrm>
            <a:off x="903249" y="1984917"/>
            <a:ext cx="6110868"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Sharing is no longer just for kids</a:t>
            </a:r>
          </a:p>
          <a:p>
            <a:pPr marL="285750" indent="-285750">
              <a:buFont typeface="Arial" panose="020B0604020202020204" pitchFamily="34" charset="0"/>
              <a:buChar char="•"/>
            </a:pPr>
            <a:r>
              <a:rPr lang="en-GB" sz="2400" dirty="0" smtClean="0"/>
              <a:t>Sharing becomes the norm</a:t>
            </a:r>
          </a:p>
          <a:p>
            <a:pPr marL="285750" indent="-285750">
              <a:buFont typeface="Arial" panose="020B0604020202020204" pitchFamily="34" charset="0"/>
              <a:buChar char="•"/>
            </a:pPr>
            <a:r>
              <a:rPr lang="en-GB" sz="2400" dirty="0" smtClean="0"/>
              <a:t>Sharing becomes simpler than shopping</a:t>
            </a:r>
            <a:endParaRPr lang="en-GB" sz="2400" dirty="0"/>
          </a:p>
        </p:txBody>
      </p:sp>
    </p:spTree>
    <p:extLst>
      <p:ext uri="{BB962C8B-B14F-4D97-AF65-F5344CB8AC3E}">
        <p14:creationId xmlns:p14="http://schemas.microsoft.com/office/powerpoint/2010/main" val="2846994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802240" y="5557069"/>
            <a:ext cx="968683" cy="968683"/>
          </a:xfrm>
          <a:prstGeom prst="rect">
            <a:avLst/>
          </a:prstGeom>
        </p:spPr>
      </p:pic>
      <p:sp>
        <p:nvSpPr>
          <p:cNvPr id="6" name="Rectangle 5"/>
          <p:cNvSpPr/>
          <p:nvPr/>
        </p:nvSpPr>
        <p:spPr>
          <a:xfrm>
            <a:off x="775115" y="660445"/>
            <a:ext cx="5553123" cy="646331"/>
          </a:xfrm>
          <a:prstGeom prst="rect">
            <a:avLst/>
          </a:prstGeom>
        </p:spPr>
        <p:txBody>
          <a:bodyPr wrap="none">
            <a:spAutoFit/>
          </a:bodyPr>
          <a:lstStyle/>
          <a:p>
            <a:r>
              <a:rPr lang="en-GB" sz="3600" dirty="0" smtClean="0">
                <a:latin typeface="Century Gothic" panose="020B0502020202020204" pitchFamily="34" charset="0"/>
              </a:rPr>
              <a:t>The Bounce-back Effect</a:t>
            </a:r>
            <a:endParaRPr lang="en-GB" sz="3600" dirty="0">
              <a:latin typeface="Century Gothic" panose="020B0502020202020204" pitchFamily="34" charset="0"/>
            </a:endParaRPr>
          </a:p>
        </p:txBody>
      </p:sp>
      <p:sp>
        <p:nvSpPr>
          <p:cNvPr id="2" name="TextBox 1"/>
          <p:cNvSpPr txBox="1"/>
          <p:nvPr/>
        </p:nvSpPr>
        <p:spPr>
          <a:xfrm>
            <a:off x="775115" y="1984917"/>
            <a:ext cx="6110868" cy="2677656"/>
          </a:xfrm>
          <a:prstGeom prst="rect">
            <a:avLst/>
          </a:prstGeom>
          <a:noFill/>
        </p:spPr>
        <p:txBody>
          <a:bodyPr wrap="square" rtlCol="0">
            <a:spAutoFit/>
          </a:bodyPr>
          <a:lstStyle/>
          <a:p>
            <a:r>
              <a:rPr lang="en-GB" sz="2400" dirty="0" smtClean="0"/>
              <a:t>How could we monitor it?</a:t>
            </a:r>
          </a:p>
          <a:p>
            <a:endParaRPr lang="en-GB" sz="2400" dirty="0" smtClean="0"/>
          </a:p>
          <a:p>
            <a:r>
              <a:rPr lang="en-GB" sz="2400" dirty="0" smtClean="0"/>
              <a:t>What would we do with the results?</a:t>
            </a:r>
          </a:p>
          <a:p>
            <a:endParaRPr lang="en-GB" sz="2400" dirty="0"/>
          </a:p>
          <a:p>
            <a:r>
              <a:rPr lang="en-GB" sz="2400" dirty="0"/>
              <a:t>Should we monitor it</a:t>
            </a:r>
            <a:r>
              <a:rPr lang="en-GB" sz="2400" dirty="0" smtClean="0"/>
              <a:t>?</a:t>
            </a:r>
          </a:p>
          <a:p>
            <a:endParaRPr lang="en-GB" sz="2400" dirty="0"/>
          </a:p>
          <a:p>
            <a:r>
              <a:rPr lang="en-GB" sz="2400" dirty="0" smtClean="0"/>
              <a:t>How far do we follow the rabbit hole?</a:t>
            </a:r>
            <a:endParaRPr lang="en-GB" sz="2400" dirty="0"/>
          </a:p>
        </p:txBody>
      </p:sp>
    </p:spTree>
    <p:extLst>
      <p:ext uri="{BB962C8B-B14F-4D97-AF65-F5344CB8AC3E}">
        <p14:creationId xmlns:p14="http://schemas.microsoft.com/office/powerpoint/2010/main" val="2631690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20160606_141732000_iOS.jpg"/>
          <p:cNvPicPr>
            <a:picLocks noChangeAspect="1"/>
          </p:cNvPicPr>
          <p:nvPr/>
        </p:nvPicPr>
        <p:blipFill>
          <a:blip r:embed="rId3">
            <a:grayscl/>
          </a:blip>
          <a:stretch>
            <a:fillRect/>
          </a:stretch>
        </p:blipFill>
        <p:spPr>
          <a:xfrm>
            <a:off x="0" y="333374"/>
            <a:ext cx="9144000" cy="5143501"/>
          </a:xfrm>
          <a:prstGeom prst="rect">
            <a:avLst/>
          </a:prstGeom>
        </p:spPr>
      </p:pic>
      <p:pic>
        <p:nvPicPr>
          <p:cNvPr id="10" name="Picture 3"/>
          <p:cNvPicPr>
            <a:picLocks noChangeAspect="1"/>
          </p:cNvPicPr>
          <p:nvPr/>
        </p:nvPicPr>
        <p:blipFill>
          <a:blip r:embed="rId4"/>
          <a:stretch>
            <a:fillRect/>
          </a:stretch>
        </p:blipFill>
        <p:spPr>
          <a:xfrm>
            <a:off x="7802240" y="5541194"/>
            <a:ext cx="968683" cy="968683"/>
          </a:xfrm>
          <a:prstGeom prst="rect">
            <a:avLst/>
          </a:prstGeom>
        </p:spPr>
      </p:pic>
      <p:sp>
        <p:nvSpPr>
          <p:cNvPr id="12" name="Rectangle 11"/>
          <p:cNvSpPr/>
          <p:nvPr/>
        </p:nvSpPr>
        <p:spPr>
          <a:xfrm>
            <a:off x="647033" y="836035"/>
            <a:ext cx="4504830" cy="707886"/>
          </a:xfrm>
          <a:prstGeom prst="rect">
            <a:avLst/>
          </a:prstGeom>
          <a:solidFill>
            <a:srgbClr val="FFFF00"/>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4000" b="1" dirty="0" smtClean="0">
                <a:solidFill>
                  <a:schemeClr val="tx1"/>
                </a:solidFill>
                <a:latin typeface="Century Gothic"/>
                <a:cs typeface="Century Gothic"/>
              </a:rPr>
              <a:t>Thank you </a:t>
            </a:r>
            <a:r>
              <a:rPr lang="en-GB" sz="4000" b="1" dirty="0">
                <a:solidFill>
                  <a:schemeClr val="tx1"/>
                </a:solidFill>
                <a:latin typeface="Century Gothic"/>
                <a:cs typeface="Century Gothic"/>
              </a:rPr>
              <a:t>and…</a:t>
            </a:r>
            <a:endParaRPr lang="fr-FR" sz="4000" b="1"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redes-sociales_816x428.jpg"/>
          <p:cNvPicPr>
            <a:picLocks noChangeAspect="1"/>
          </p:cNvPicPr>
          <p:nvPr/>
        </p:nvPicPr>
        <p:blipFill>
          <a:blip r:embed="rId3"/>
          <a:srcRect l="68323"/>
          <a:stretch>
            <a:fillRect/>
          </a:stretch>
        </p:blipFill>
        <p:spPr>
          <a:xfrm>
            <a:off x="6682582" y="2895371"/>
            <a:ext cx="1398586" cy="2316391"/>
          </a:xfrm>
          <a:prstGeom prst="rect">
            <a:avLst/>
          </a:prstGeom>
        </p:spPr>
      </p:pic>
      <p:pic>
        <p:nvPicPr>
          <p:cNvPr id="10" name="Image 9" descr="redes-sociales_816x428.jpg"/>
          <p:cNvPicPr>
            <a:picLocks noChangeAspect="1"/>
          </p:cNvPicPr>
          <p:nvPr/>
        </p:nvPicPr>
        <p:blipFill>
          <a:blip r:embed="rId3"/>
          <a:srcRect l="32387" r="31807"/>
          <a:stretch>
            <a:fillRect/>
          </a:stretch>
        </p:blipFill>
        <p:spPr>
          <a:xfrm>
            <a:off x="3806032" y="2957573"/>
            <a:ext cx="1531936" cy="2244664"/>
          </a:xfrm>
          <a:prstGeom prst="rect">
            <a:avLst/>
          </a:prstGeom>
        </p:spPr>
      </p:pic>
      <p:pic>
        <p:nvPicPr>
          <p:cNvPr id="7" name="Image 6" descr="redes-sociales_816x428.jpg"/>
          <p:cNvPicPr>
            <a:picLocks noChangeAspect="1"/>
          </p:cNvPicPr>
          <p:nvPr/>
        </p:nvPicPr>
        <p:blipFill>
          <a:blip r:embed="rId3"/>
          <a:srcRect r="67742"/>
          <a:stretch>
            <a:fillRect/>
          </a:stretch>
        </p:blipFill>
        <p:spPr>
          <a:xfrm>
            <a:off x="1057276" y="2895166"/>
            <a:ext cx="1422399" cy="2313421"/>
          </a:xfrm>
          <a:prstGeom prst="rect">
            <a:avLst/>
          </a:prstGeom>
        </p:spPr>
      </p:pic>
      <p:sp>
        <p:nvSpPr>
          <p:cNvPr id="3" name="Content Placeholder 2"/>
          <p:cNvSpPr>
            <a:spLocks noGrp="1"/>
          </p:cNvSpPr>
          <p:nvPr>
            <p:ph idx="1"/>
          </p:nvPr>
        </p:nvSpPr>
        <p:spPr>
          <a:xfrm>
            <a:off x="457200" y="4937125"/>
            <a:ext cx="2622550" cy="1428750"/>
          </a:xfrm>
        </p:spPr>
        <p:txBody>
          <a:bodyPr>
            <a:normAutofit/>
          </a:bodyPr>
          <a:lstStyle/>
          <a:p>
            <a:pPr algn="ctr">
              <a:buNone/>
            </a:pPr>
            <a:r>
              <a:rPr lang="fr-FR" sz="2000" dirty="0"/>
              <a:t>@edinburghtoollibrary</a:t>
            </a:r>
          </a:p>
          <a:p>
            <a:pPr>
              <a:buClr>
                <a:srgbClr val="FFFF00"/>
              </a:buClr>
              <a:buNone/>
            </a:pPr>
            <a:endParaRPr lang="en-GB" dirty="0">
              <a:latin typeface="Special elite"/>
              <a:cs typeface="Special elite"/>
            </a:endParaRPr>
          </a:p>
        </p:txBody>
      </p:sp>
      <p:pic>
        <p:nvPicPr>
          <p:cNvPr id="6" name="Picture 3"/>
          <p:cNvPicPr>
            <a:picLocks noChangeAspect="1"/>
          </p:cNvPicPr>
          <p:nvPr/>
        </p:nvPicPr>
        <p:blipFill>
          <a:blip r:embed="rId4"/>
          <a:stretch>
            <a:fillRect/>
          </a:stretch>
        </p:blipFill>
        <p:spPr>
          <a:xfrm>
            <a:off x="3415351" y="486929"/>
            <a:ext cx="2313297" cy="2313297"/>
          </a:xfrm>
          <a:prstGeom prst="rect">
            <a:avLst/>
          </a:prstGeom>
        </p:spPr>
      </p:pic>
      <p:sp>
        <p:nvSpPr>
          <p:cNvPr id="13" name="Content Placeholder 2"/>
          <p:cNvSpPr txBox="1">
            <a:spLocks/>
          </p:cNvSpPr>
          <p:nvPr/>
        </p:nvSpPr>
        <p:spPr>
          <a:xfrm>
            <a:off x="6070600" y="4930775"/>
            <a:ext cx="2622550" cy="1428750"/>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mn-cs"/>
              </a:rPr>
              <a:t>@</a:t>
            </a:r>
            <a:r>
              <a:rPr kumimoji="0" lang="fr-FR" sz="2000" b="0" i="0" u="none" strike="noStrike" kern="1200" cap="none" spc="0" normalizeH="0" baseline="0" noProof="0" dirty="0" err="1">
                <a:ln>
                  <a:noFill/>
                </a:ln>
                <a:solidFill>
                  <a:schemeClr val="tx1"/>
                </a:solidFill>
                <a:effectLst/>
                <a:uLnTx/>
                <a:uFillTx/>
                <a:latin typeface="+mn-lt"/>
                <a:ea typeface="+mn-ea"/>
                <a:cs typeface="+mn-cs"/>
              </a:rPr>
              <a:t>edinburghtoollibrary</a:t>
            </a:r>
            <a:endParaRPr kumimoji="0" lang="fr-FR"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FFFF00"/>
              </a:buClr>
              <a:buSzTx/>
              <a:buFont typeface="Arial"/>
              <a:buNone/>
              <a:tabLst/>
              <a:defRPr/>
            </a:pPr>
            <a:endParaRPr kumimoji="0" lang="en-GB" sz="3200" b="0" i="0" u="none" strike="noStrike" kern="1200" cap="none" spc="0" normalizeH="0" baseline="0" noProof="0" dirty="0">
              <a:ln>
                <a:noFill/>
              </a:ln>
              <a:solidFill>
                <a:schemeClr val="tx1"/>
              </a:solidFill>
              <a:effectLst/>
              <a:uLnTx/>
              <a:uFillTx/>
              <a:latin typeface="Special elite"/>
              <a:ea typeface="+mn-ea"/>
              <a:cs typeface="Special elite"/>
            </a:endParaRPr>
          </a:p>
        </p:txBody>
      </p:sp>
      <p:sp>
        <p:nvSpPr>
          <p:cNvPr id="14" name="Content Placeholder 2"/>
          <p:cNvSpPr txBox="1">
            <a:spLocks/>
          </p:cNvSpPr>
          <p:nvPr/>
        </p:nvSpPr>
        <p:spPr>
          <a:xfrm>
            <a:off x="3492500" y="4956175"/>
            <a:ext cx="2159000" cy="1330325"/>
          </a:xfrm>
          <a:prstGeom prst="rect">
            <a:avLst/>
          </a:prstGeom>
        </p:spPr>
        <p:txBody>
          <a:bodyPr vert="horz" lIns="91440" tIns="45720" rIns="91440" bIns="45720" rtlCol="0">
            <a:normAutofit/>
          </a:bodyPr>
          <a:lstStyle/>
          <a:p>
            <a:pPr marL="342900" lvl="0" indent="-342900" algn="ctr" defTabSz="457200">
              <a:spcBef>
                <a:spcPct val="20000"/>
              </a:spcBef>
            </a:pPr>
            <a:r>
              <a:rPr lang="fr-FR" sz="2000" dirty="0"/>
              <a:t>@</a:t>
            </a:r>
            <a:r>
              <a:rPr lang="fr-FR" sz="2000" b="1" dirty="0" err="1" smtClean="0"/>
              <a:t>edintool</a:t>
            </a:r>
            <a:r>
              <a:rPr lang="fr-FR" sz="2000" dirty="0" err="1" smtClean="0"/>
              <a:t>library</a:t>
            </a:r>
            <a:endParaRPr lang="fr-FR" sz="2000" dirty="0" smtClean="0"/>
          </a:p>
          <a:p>
            <a:pPr marL="342900" lvl="0" indent="-342900" algn="ctr" defTabSz="457200">
              <a:spcBef>
                <a:spcPct val="20000"/>
              </a:spcBef>
            </a:pPr>
            <a:r>
              <a:rPr lang="fr-FR" sz="2000" dirty="0" smtClean="0"/>
              <a:t>@</a:t>
            </a:r>
            <a:r>
              <a:rPr lang="fr-FR" sz="2000" dirty="0" err="1" smtClean="0"/>
              <a:t>ETLChris</a:t>
            </a:r>
            <a:r>
              <a:rPr lang="fr-FR" sz="2000" dirty="0" smtClean="0"/>
              <a:t>‬</a:t>
            </a:r>
            <a:endParaRPr kumimoji="0" lang="en-GB" sz="3200" i="0" u="none" strike="noStrike" kern="1200" cap="none" spc="0" normalizeH="0" baseline="0" noProof="0" dirty="0">
              <a:ln>
                <a:noFill/>
              </a:ln>
              <a:solidFill>
                <a:schemeClr val="tx1"/>
              </a:solidFill>
              <a:effectLst/>
              <a:uLnTx/>
              <a:uFillTx/>
              <a:latin typeface="Special elite"/>
              <a:cs typeface="Special elite"/>
            </a:endParaRPr>
          </a:p>
        </p:txBody>
      </p:sp>
    </p:spTree>
    <p:extLst>
      <p:ext uri="{BB962C8B-B14F-4D97-AF65-F5344CB8AC3E}">
        <p14:creationId xmlns:p14="http://schemas.microsoft.com/office/powerpoint/2010/main" val="1748227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06" y="274638"/>
            <a:ext cx="9880811" cy="6017063"/>
          </a:xfrm>
          <a:prstGeom prst="rect">
            <a:avLst/>
          </a:prstGeom>
        </p:spPr>
      </p:pic>
    </p:spTree>
    <p:extLst>
      <p:ext uri="{BB962C8B-B14F-4D97-AF65-F5344CB8AC3E}">
        <p14:creationId xmlns:p14="http://schemas.microsoft.com/office/powerpoint/2010/main" val="279190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tretch>
            <a:fillRect/>
          </a:stretch>
        </p:blipFill>
        <p:spPr>
          <a:xfrm>
            <a:off x="7802240" y="5557069"/>
            <a:ext cx="968683" cy="96868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1522" cy="5142106"/>
          </a:xfrm>
          <a:prstGeom prst="rect">
            <a:avLst/>
          </a:prstGeom>
        </p:spPr>
      </p:pic>
      <p:sp>
        <p:nvSpPr>
          <p:cNvPr id="8" name="Title 1"/>
          <p:cNvSpPr>
            <a:spLocks noGrp="1"/>
          </p:cNvSpPr>
          <p:nvPr>
            <p:ph type="title"/>
          </p:nvPr>
        </p:nvSpPr>
        <p:spPr>
          <a:xfrm>
            <a:off x="457200" y="274638"/>
            <a:ext cx="8229600" cy="4710112"/>
          </a:xfrm>
        </p:spPr>
        <p:txBody>
          <a:bodyPr>
            <a:normAutofit/>
          </a:bodyPr>
          <a:lstStyle/>
          <a:p>
            <a:r>
              <a:rPr lang="en-GB" dirty="0">
                <a:solidFill>
                  <a:srgbClr val="FFFF00"/>
                </a:solidFill>
                <a:latin typeface="MS PGothic" panose="020B0600070205080204" pitchFamily="34" charset="-128"/>
                <a:ea typeface="MS PGothic" panose="020B0600070205080204" pitchFamily="34" charset="-128"/>
              </a:rPr>
              <a:t>Long ago </a:t>
            </a:r>
            <a:br>
              <a:rPr lang="en-GB" dirty="0">
                <a:solidFill>
                  <a:srgbClr val="FFFF00"/>
                </a:solidFill>
                <a:latin typeface="MS PGothic" panose="020B0600070205080204" pitchFamily="34" charset="-128"/>
                <a:ea typeface="MS PGothic" panose="020B0600070205080204" pitchFamily="34" charset="-128"/>
              </a:rPr>
            </a:br>
            <a:r>
              <a:rPr lang="en-GB" dirty="0">
                <a:solidFill>
                  <a:srgbClr val="FFFF00"/>
                </a:solidFill>
                <a:latin typeface="MS PGothic" panose="020B0600070205080204" pitchFamily="34" charset="-128"/>
                <a:ea typeface="MS PGothic" panose="020B0600070205080204" pitchFamily="34" charset="-128"/>
              </a:rPr>
              <a:t>in a galaxy</a:t>
            </a:r>
            <a:br>
              <a:rPr lang="en-GB" dirty="0">
                <a:solidFill>
                  <a:srgbClr val="FFFF00"/>
                </a:solidFill>
                <a:latin typeface="MS PGothic" panose="020B0600070205080204" pitchFamily="34" charset="-128"/>
                <a:ea typeface="MS PGothic" panose="020B0600070205080204" pitchFamily="34" charset="-128"/>
              </a:rPr>
            </a:br>
            <a:r>
              <a:rPr lang="en-GB" dirty="0">
                <a:solidFill>
                  <a:srgbClr val="FFFF00"/>
                </a:solidFill>
                <a:latin typeface="MS PGothic" panose="020B0600070205080204" pitchFamily="34" charset="-128"/>
                <a:ea typeface="MS PGothic" panose="020B0600070205080204" pitchFamily="34" charset="-128"/>
              </a:rPr>
              <a:t>not so far </a:t>
            </a:r>
            <a:r>
              <a:rPr lang="en-GB" dirty="0" smtClean="0">
                <a:solidFill>
                  <a:srgbClr val="FFFF00"/>
                </a:solidFill>
                <a:latin typeface="MS PGothic" panose="020B0600070205080204" pitchFamily="34" charset="-128"/>
                <a:ea typeface="MS PGothic" panose="020B0600070205080204" pitchFamily="34" charset="-128"/>
              </a:rPr>
              <a:t>away...</a:t>
            </a:r>
            <a:r>
              <a:rPr lang="en-GB" dirty="0">
                <a:solidFill>
                  <a:srgbClr val="FFFF00"/>
                </a:solidFill>
                <a:latin typeface="Special Elite" panose="02000506000000020004" pitchFamily="2" charset="0"/>
              </a:rPr>
              <a:t/>
            </a:r>
            <a:br>
              <a:rPr lang="en-GB" dirty="0">
                <a:solidFill>
                  <a:srgbClr val="FFFF00"/>
                </a:solidFill>
                <a:latin typeface="Special Elite" panose="02000506000000020004" pitchFamily="2" charset="0"/>
              </a:rPr>
            </a:br>
            <a:endParaRPr lang="en-GB" dirty="0">
              <a:solidFill>
                <a:srgbClr val="FFFF00"/>
              </a:solidFill>
              <a:latin typeface="Special Elite" panose="02000506000000020004" pitchFamily="2" charset="0"/>
            </a:endParaRPr>
          </a:p>
        </p:txBody>
      </p:sp>
    </p:spTree>
    <p:extLst>
      <p:ext uri="{BB962C8B-B14F-4D97-AF65-F5344CB8AC3E}">
        <p14:creationId xmlns:p14="http://schemas.microsoft.com/office/powerpoint/2010/main" val="1260298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police box.jpg"/>
          <p:cNvPicPr>
            <a:picLocks noChangeAspect="1"/>
          </p:cNvPicPr>
          <p:nvPr/>
        </p:nvPicPr>
        <p:blipFill>
          <a:blip r:embed="rId3"/>
          <a:srcRect l="258" r="-230" b="14718"/>
          <a:stretch>
            <a:fillRect/>
          </a:stretch>
        </p:blipFill>
        <p:spPr>
          <a:xfrm>
            <a:off x="0" y="0"/>
            <a:ext cx="6066026" cy="6899539"/>
          </a:xfrm>
          <a:prstGeom prst="rect">
            <a:avLst/>
          </a:prstGeom>
        </p:spPr>
      </p:pic>
      <p:pic>
        <p:nvPicPr>
          <p:cNvPr id="14" name="Picture 3"/>
          <p:cNvPicPr>
            <a:picLocks noChangeAspect="1"/>
          </p:cNvPicPr>
          <p:nvPr/>
        </p:nvPicPr>
        <p:blipFill>
          <a:blip r:embed="rId4"/>
          <a:stretch>
            <a:fillRect/>
          </a:stretch>
        </p:blipFill>
        <p:spPr>
          <a:xfrm>
            <a:off x="7802240" y="5557069"/>
            <a:ext cx="968683" cy="968683"/>
          </a:xfrm>
          <a:prstGeom prst="rect">
            <a:avLst/>
          </a:prstGeom>
        </p:spPr>
      </p:pic>
      <p:sp>
        <p:nvSpPr>
          <p:cNvPr id="26" name="Rectangle 25"/>
          <p:cNvSpPr/>
          <p:nvPr/>
        </p:nvSpPr>
        <p:spPr>
          <a:xfrm>
            <a:off x="1152206" y="659546"/>
            <a:ext cx="4765944" cy="615553"/>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en-GB" sz="3400" dirty="0">
                <a:solidFill>
                  <a:schemeClr val="tx1"/>
                </a:solidFill>
                <a:latin typeface="Century Gothic"/>
                <a:cs typeface="Century Gothic"/>
              </a:rPr>
              <a:t>Leith Walk Police box</a:t>
            </a:r>
            <a:endParaRPr lang="fr-FR" sz="3400" dirty="0">
              <a:solidFill>
                <a:schemeClr val="tx1"/>
              </a:solidFill>
              <a:latin typeface="Century Gothic"/>
              <a:cs typeface="Century Gothic"/>
            </a:endParaRPr>
          </a:p>
        </p:txBody>
      </p:sp>
    </p:spTree>
    <p:extLst>
      <p:ext uri="{BB962C8B-B14F-4D97-AF65-F5344CB8AC3E}">
        <p14:creationId xmlns:p14="http://schemas.microsoft.com/office/powerpoint/2010/main" val="2833758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peystreetlane10.jpg"/>
          <p:cNvPicPr>
            <a:picLocks noChangeAspect="1"/>
          </p:cNvPicPr>
          <p:nvPr/>
        </p:nvPicPr>
        <p:blipFill>
          <a:blip r:embed="rId3"/>
          <a:srcRect l="-144" b="-82"/>
          <a:stretch>
            <a:fillRect/>
          </a:stretch>
        </p:blipFill>
        <p:spPr>
          <a:xfrm>
            <a:off x="-15875" y="15875"/>
            <a:ext cx="6862131" cy="6858000"/>
          </a:xfrm>
          <a:prstGeom prst="rect">
            <a:avLst/>
          </a:prstGeom>
          <a:ln>
            <a:noFill/>
          </a:ln>
          <a:effectLst/>
        </p:spPr>
      </p:pic>
      <p:pic>
        <p:nvPicPr>
          <p:cNvPr id="9" name="Picture 3"/>
          <p:cNvPicPr>
            <a:picLocks noChangeAspect="1"/>
          </p:cNvPicPr>
          <p:nvPr/>
        </p:nvPicPr>
        <p:blipFill>
          <a:blip r:embed="rId4"/>
          <a:stretch>
            <a:fillRect/>
          </a:stretch>
        </p:blipFill>
        <p:spPr>
          <a:xfrm>
            <a:off x="7802240" y="5557069"/>
            <a:ext cx="968683" cy="968683"/>
          </a:xfrm>
          <a:prstGeom prst="rect">
            <a:avLst/>
          </a:prstGeom>
        </p:spPr>
      </p:pic>
      <p:sp>
        <p:nvSpPr>
          <p:cNvPr id="20" name="Rectangle 19"/>
          <p:cNvSpPr/>
          <p:nvPr/>
        </p:nvSpPr>
        <p:spPr>
          <a:xfrm>
            <a:off x="1148447" y="675421"/>
            <a:ext cx="4042678" cy="615553"/>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en-GB" sz="3400" dirty="0">
                <a:solidFill>
                  <a:schemeClr val="tx1"/>
                </a:solidFill>
                <a:latin typeface="Century Gothic"/>
                <a:cs typeface="Century Gothic"/>
              </a:rPr>
              <a:t>Spey Street Depot</a:t>
            </a:r>
            <a:endParaRPr lang="fr-FR" sz="3400" dirty="0">
              <a:solidFill>
                <a:schemeClr val="tx1"/>
              </a:solidFill>
              <a:latin typeface="Century Gothic"/>
              <a:cs typeface="Century Gothic"/>
            </a:endParaRPr>
          </a:p>
        </p:txBody>
      </p:sp>
    </p:spTree>
    <p:extLst>
      <p:ext uri="{BB962C8B-B14F-4D97-AF65-F5344CB8AC3E}">
        <p14:creationId xmlns:p14="http://schemas.microsoft.com/office/powerpoint/2010/main" val="2833758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ETL_2017_JMS-234.jpg"/>
          <p:cNvPicPr>
            <a:picLocks noChangeAspect="1"/>
          </p:cNvPicPr>
          <p:nvPr/>
        </p:nvPicPr>
        <p:blipFill>
          <a:blip r:embed="rId3"/>
          <a:srcRect l="19599" r="6790"/>
          <a:stretch>
            <a:fillRect/>
          </a:stretch>
        </p:blipFill>
        <p:spPr>
          <a:xfrm>
            <a:off x="-15875" y="0"/>
            <a:ext cx="7572375" cy="6858000"/>
          </a:xfrm>
          <a:prstGeom prst="rect">
            <a:avLst/>
          </a:prstGeom>
        </p:spPr>
      </p:pic>
      <p:pic>
        <p:nvPicPr>
          <p:cNvPr id="14" name="Picture 3"/>
          <p:cNvPicPr>
            <a:picLocks noChangeAspect="1"/>
          </p:cNvPicPr>
          <p:nvPr/>
        </p:nvPicPr>
        <p:blipFill>
          <a:blip r:embed="rId4"/>
          <a:stretch>
            <a:fillRect/>
          </a:stretch>
        </p:blipFill>
        <p:spPr>
          <a:xfrm>
            <a:off x="7802240" y="5557069"/>
            <a:ext cx="968683" cy="968683"/>
          </a:xfrm>
          <a:prstGeom prst="rect">
            <a:avLst/>
          </a:prstGeom>
        </p:spPr>
      </p:pic>
      <p:sp>
        <p:nvSpPr>
          <p:cNvPr id="16" name="Rectangle 15"/>
          <p:cNvSpPr/>
          <p:nvPr/>
        </p:nvSpPr>
        <p:spPr>
          <a:xfrm>
            <a:off x="1152207" y="672640"/>
            <a:ext cx="3050728" cy="615553"/>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en-GB" sz="3400" dirty="0">
                <a:solidFill>
                  <a:schemeClr val="tx1"/>
                </a:solidFill>
                <a:latin typeface="Century Gothic"/>
                <a:cs typeface="Century Gothic"/>
              </a:rPr>
              <a:t>Custom Lane</a:t>
            </a:r>
            <a:endParaRPr lang="fr-FR" sz="3400" dirty="0">
              <a:solidFill>
                <a:schemeClr val="tx1"/>
              </a:solidFill>
              <a:latin typeface="Century Gothic"/>
              <a:cs typeface="Century Gothic"/>
            </a:endParaRPr>
          </a:p>
        </p:txBody>
      </p:sp>
    </p:spTree>
    <p:extLst>
      <p:ext uri="{BB962C8B-B14F-4D97-AF65-F5344CB8AC3E}">
        <p14:creationId xmlns:p14="http://schemas.microsoft.com/office/powerpoint/2010/main" val="2833758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766" y="548833"/>
            <a:ext cx="2486720" cy="2586384"/>
          </a:xfrm>
        </p:spPr>
        <p:txBody>
          <a:bodyPr/>
          <a:lstStyle/>
          <a:p>
            <a:r>
              <a:rPr lang="en-GB" dirty="0" smtClean="0">
                <a:latin typeface="Century Gothic" panose="020B0502020202020204" pitchFamily="34" charset="0"/>
              </a:rPr>
              <a:t>ETL in </a:t>
            </a:r>
            <a:r>
              <a:rPr lang="en-GB" dirty="0" err="1" smtClean="0">
                <a:latin typeface="Century Gothic" panose="020B0502020202020204" pitchFamily="34" charset="0"/>
              </a:rPr>
              <a:t>Porty</a:t>
            </a:r>
            <a:endParaRPr lang="en-GB" dirty="0">
              <a:latin typeface="Century Gothic" panose="020B0502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9091" y="3467312"/>
            <a:ext cx="6975129" cy="339068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049"/>
            <a:ext cx="6779940" cy="5084956"/>
          </a:xfrm>
          <a:prstGeom prst="rect">
            <a:avLst/>
          </a:prstGeom>
        </p:spPr>
      </p:pic>
    </p:spTree>
    <p:extLst>
      <p:ext uri="{BB962C8B-B14F-4D97-AF65-F5344CB8AC3E}">
        <p14:creationId xmlns:p14="http://schemas.microsoft.com/office/powerpoint/2010/main" val="2688841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5077" y="0"/>
            <a:ext cx="10454267" cy="6969512"/>
          </a:xfrm>
        </p:spPr>
      </p:pic>
    </p:spTree>
    <p:extLst>
      <p:ext uri="{BB962C8B-B14F-4D97-AF65-F5344CB8AC3E}">
        <p14:creationId xmlns:p14="http://schemas.microsoft.com/office/powerpoint/2010/main" val="1814437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tretch>
            <a:fillRect/>
          </a:stretch>
        </p:blipFill>
        <p:spPr>
          <a:xfrm>
            <a:off x="7813391" y="5612825"/>
            <a:ext cx="968683" cy="968683"/>
          </a:xfrm>
          <a:prstGeom prst="rect">
            <a:avLst/>
          </a:prstGeom>
        </p:spPr>
      </p:pic>
      <p:pic>
        <p:nvPicPr>
          <p:cNvPr id="8" name="Image 7" descr="jedi masters.jpg"/>
          <p:cNvPicPr>
            <a:picLocks noChangeAspect="1"/>
          </p:cNvPicPr>
          <p:nvPr/>
        </p:nvPicPr>
        <p:blipFill>
          <a:blip r:embed="rId4"/>
          <a:srcRect t="322"/>
          <a:stretch>
            <a:fillRect/>
          </a:stretch>
        </p:blipFill>
        <p:spPr>
          <a:xfrm>
            <a:off x="0" y="1680725"/>
            <a:ext cx="7207251" cy="4784396"/>
          </a:xfrm>
          <a:prstGeom prst="rect">
            <a:avLst/>
          </a:prstGeom>
        </p:spPr>
      </p:pic>
      <p:sp>
        <p:nvSpPr>
          <p:cNvPr id="2" name="TextBox 1"/>
          <p:cNvSpPr txBox="1"/>
          <p:nvPr/>
        </p:nvSpPr>
        <p:spPr>
          <a:xfrm>
            <a:off x="793517" y="234175"/>
            <a:ext cx="6413734" cy="1446550"/>
          </a:xfrm>
          <a:prstGeom prst="rect">
            <a:avLst/>
          </a:prstGeom>
          <a:noFill/>
        </p:spPr>
        <p:txBody>
          <a:bodyPr wrap="square" rtlCol="0">
            <a:spAutoFit/>
          </a:bodyPr>
          <a:lstStyle/>
          <a:p>
            <a:r>
              <a:rPr lang="en-GB" sz="4400" dirty="0" smtClean="0">
                <a:latin typeface="Century Gothic" panose="020B0502020202020204" pitchFamily="34" charset="0"/>
              </a:rPr>
              <a:t>Sharing Economy: A New Hope</a:t>
            </a:r>
            <a:endParaRPr lang="en-GB" sz="4400" dirty="0">
              <a:latin typeface="Century Gothic" panose="020B0502020202020204" pitchFamily="34" charset="0"/>
            </a:endParaRPr>
          </a:p>
        </p:txBody>
      </p:sp>
    </p:spTree>
    <p:extLst>
      <p:ext uri="{BB962C8B-B14F-4D97-AF65-F5344CB8AC3E}">
        <p14:creationId xmlns:p14="http://schemas.microsoft.com/office/powerpoint/2010/main" val="2093090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1897</TotalTime>
  <Words>897</Words>
  <Application>Microsoft Office PowerPoint</Application>
  <PresentationFormat>On-screen Show (4:3)</PresentationFormat>
  <Paragraphs>93</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MS PGothic</vt:lpstr>
      <vt:lpstr>Arial</vt:lpstr>
      <vt:lpstr>Calibri</vt:lpstr>
      <vt:lpstr>Century Gothic</vt:lpstr>
      <vt:lpstr>Special elite</vt:lpstr>
      <vt:lpstr>Special elite</vt:lpstr>
      <vt:lpstr>Thème Office</vt:lpstr>
      <vt:lpstr>PowerPoint Presentation</vt:lpstr>
      <vt:lpstr>PowerPoint Presentation</vt:lpstr>
      <vt:lpstr>Long ago  in a galaxy not so far away... </vt:lpstr>
      <vt:lpstr>PowerPoint Presentation</vt:lpstr>
      <vt:lpstr>PowerPoint Presentation</vt:lpstr>
      <vt:lpstr>PowerPoint Presentation</vt:lpstr>
      <vt:lpstr>ETL in Porty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ETL Awesome General Meeting</dc:title>
  <dc:creator>Chris Hellawell</dc:creator>
  <cp:lastModifiedBy>Anna Raymond</cp:lastModifiedBy>
  <cp:revision>98</cp:revision>
  <cp:lastPrinted>2017-05-01T14:16:01Z</cp:lastPrinted>
  <dcterms:created xsi:type="dcterms:W3CDTF">2018-01-29T18:18:17Z</dcterms:created>
  <dcterms:modified xsi:type="dcterms:W3CDTF">2019-02-07T22:31:17Z</dcterms:modified>
</cp:coreProperties>
</file>