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app0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package/2006/relationships/metadata/extended-properties" Target="docProps/app0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318" r:id="rId4"/>
    <p:sldId id="298" r:id="rId5"/>
    <p:sldId id="272" r:id="rId6"/>
    <p:sldId id="301" r:id="rId7"/>
    <p:sldId id="304" r:id="rId8"/>
    <p:sldId id="307" r:id="rId9"/>
    <p:sldId id="308" r:id="rId10"/>
    <p:sldId id="309" r:id="rId11"/>
    <p:sldId id="314" r:id="rId12"/>
    <p:sldId id="310" r:id="rId13"/>
    <p:sldId id="306" r:id="rId14"/>
    <p:sldId id="305" r:id="rId15"/>
    <p:sldId id="311" r:id="rId16"/>
    <p:sldId id="313" r:id="rId17"/>
    <p:sldId id="312" r:id="rId18"/>
    <p:sldId id="303" r:id="rId19"/>
    <p:sldId id="317" r:id="rId20"/>
    <p:sldId id="325" r:id="rId21"/>
    <p:sldId id="324" r:id="rId22"/>
    <p:sldId id="316" r:id="rId23"/>
    <p:sldId id="322" r:id="rId24"/>
    <p:sldId id="326" r:id="rId25"/>
    <p:sldId id="330" r:id="rId26"/>
    <p:sldId id="328" r:id="rId27"/>
    <p:sldId id="327" r:id="rId28"/>
    <p:sldId id="329" r:id="rId29"/>
    <p:sldId id="323" r:id="rId30"/>
    <p:sldId id="315" r:id="rId31"/>
    <p:sldId id="320" r:id="rId32"/>
    <p:sldId id="321" r:id="rId33"/>
    <p:sldId id="302" r:id="rId34"/>
    <p:sldId id="319" r:id="rId35"/>
    <p:sldId id="297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5" autoAdjust="0"/>
    <p:restoredTop sz="92857" autoAdjust="0"/>
  </p:normalViewPr>
  <p:slideViewPr>
    <p:cSldViewPr snapToGrid="0" snapToObjects="1">
      <p:cViewPr>
        <p:scale>
          <a:sx n="89" d="100"/>
          <a:sy n="89" d="100"/>
        </p:scale>
        <p:origin x="2352" y="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C96BA-08DA-2D41-9ABB-71839B9120E1}" type="datetimeFigureOut">
              <a:rPr lang="en-US" smtClean="0"/>
              <a:t>1/24/19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5FF4D-D286-9945-84D1-EE6F4129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37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James at Transition Edinburgh, </a:t>
            </a:r>
            <a:r>
              <a:rPr lang="en-US" dirty="0" err="1"/>
              <a:t>Sampsa’s</a:t>
            </a:r>
            <a:r>
              <a:rPr lang="en-US" dirty="0"/>
              <a:t> remarks, Anton’s presentation is an example of a pitch. http://</a:t>
            </a:r>
            <a:r>
              <a:rPr lang="en-US" dirty="0" err="1"/>
              <a:t>www.socialpolicy.ed.ac.uk</a:t>
            </a:r>
            <a:r>
              <a:rPr lang="en-US" dirty="0"/>
              <a:t>/events/</a:t>
            </a:r>
            <a:r>
              <a:rPr lang="en-US" dirty="0" err="1"/>
              <a:t>seminar_series</a:t>
            </a:r>
            <a:r>
              <a:rPr lang="en-US" dirty="0"/>
              <a:t>/2018_2019/influencing_politics_and_business_the_greenpeace_way._a_practitioners_view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29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Critical: a good critical design offers alternatives to how things are now. Also a way to be a critical consumer – to raise awareness of our power as a consumer.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83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38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Created term ‘synergy’,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Ephemeralization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meant “doing more with less”.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Synergetics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uses physics and geometry to describe parts of a system in relation to the whole, how they change and work together.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93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9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56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74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59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50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Example of making waste visible through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Infrastructure legibility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relying on existing infrastructure, technologies, and data to collect traces. What were the limitations they found?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Cleaning data and messiness of data (where the trace came from may not be where the item actually 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project is, in a way, speculative design: it is critical, a civic forum for discussion, and a campaign for a different, better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71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Example of making waste visible through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Infrastructure legibility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relying on existing infrastructure, technologies, and data to collect traces. What were the limitations they found?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Cleaning data and messiness of data (where the trace came from may not be where the item actually 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project is, in a way, speculative design: it is critical, a civic forum for discussion, and a campaign for a different, better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48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717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Example of making waste visible through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Infrastructure legibility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relying on existing infrastructure, technologies, and data to collect traces. What were the limitations they found?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Cleaning data and messiness of data (where the trace came from may not be where the item actually 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project is, in a way, speculative design: it is critical, a civic forum for discussion, and a campaign for a different, better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50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Example of making waste visible through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Infrastructure legibility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relying on existing infrastructure, technologies, and data to collect traces. What were the limitations they found?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Cleaning data and messiness of data (where the trace came from may not be where the item actually 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project is, in a way, speculative design: it is critical, a civic forum for discussion, and a campaign for a different, better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00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Example of making waste visible through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Infrastructure legibility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relying on existing infrastructure, technologies, and data to collect traces. What were the limitations they found?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Cleaning data and messiness of data (where the trace came from may not be where the item actually 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project is, in a way, speculative design: it is critical, a civic forum for discussion, and a campaign for a different, better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715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Example of making waste visible through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Infrastructure legibility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relying on existing infrastructure, technologies, and data to collect traces. What were the limitations they found?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Cleaning data and messiness of data (where the trace came from may not be where the item actually 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project is, in a way, speculative design: it is critical, a civic forum for discussion, and a campaign for a different, better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376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Example of making waste visible through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Infrastructure legibility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relying on existing infrastructure, technologies, and data to collect traces. What were the limitations they found?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Cleaning data and messiness of data (where the trace came from may not be where the item actually 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project is, in a way, speculative design: it is critical, a civic forum for discussion, and a campaign for a different, better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416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Example of making waste visible through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Infrastructure legibility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relying on existing infrastructure, technologies, and data to collect traces. What were the limitations they found?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Cleaning data and messiness of data (where the trace came from may not be where the item actually 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project is, in a way, speculative design: it is critical, a civic forum for discussion, and a campaign for a different, better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636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Example of making waste visible through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Infrastructure legibility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relying on existing infrastructure, technologies, and data to collect traces. What were the limitations they found?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Cleaning data and messiness of data (where the trace came from may not be where the item actually 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project is, in a way, speculative design: it is critical, a civic forum for discussion, and a campaign for a different, better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796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Data and waste. Lack of data can add to lack of accountability – knowing the systems are working, that companies aren’t greenwashing or flouting the law. Lack of reliable data can also undermine policy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Waste is counted as such based on its classification as waste. How might it be classified differently?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What is waste in the circular economy, then? Rather than an output, it is an input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927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Data and waste. Lack of data can add to lack of accountability – knowing the systems are working, that companies aren’t greenwashing or flouting the law. Lack of reliable data can also undermine policy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Waste is counted as such based on its classification as waste. How might it be classified differently?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What is waste in the circular economy, then? Rather than an output, it is an input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051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Data and waste. Lack of data can add to lack of accountability – knowing the systems are working, that companies aren’t greenwashing or flouting the law. Lack of reliable data can also undermine policy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Waste is counted as such based on its classification as waste. How might it be classified differently?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What is waste in the circular economy, then? Rather than an output, it is an input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69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18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981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843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25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-design is a form of governance – it shapes and regulars behavior, interactions, and conversations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81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0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39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60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77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5FF4D-D286-9945-84D1-EE6F412942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3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435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1EB5C9-1307-BA42-ABA2-0BC069CD8E7F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1EB5C9-1307-BA42-ABA2-0BC069CD8E7F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2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1EB5C9-1307-BA42-ABA2-0BC069CD8E7F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1EB5C9-1307-BA42-ABA2-0BC069CD8E7F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6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1EB5C9-1307-BA42-ABA2-0BC069CD8E7F}" type="datetimeFigureOut">
              <a:rPr lang="en-US" smtClean="0"/>
              <a:t>1/24/19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8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1EB5C9-1307-BA42-ABA2-0BC069CD8E7F}" type="datetimeFigureOut">
              <a:rPr lang="en-US" smtClean="0"/>
              <a:t>1/24/19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9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1EB5C9-1307-BA42-ABA2-0BC069CD8E7F}" type="datetimeFigureOut">
              <a:rPr lang="en-US" smtClean="0"/>
              <a:t>1/24/19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2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1EB5C9-1307-BA42-ABA2-0BC069CD8E7F}" type="datetimeFigureOut">
              <a:rPr lang="en-US" smtClean="0"/>
              <a:t>1/24/19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0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1EB5C9-1307-BA42-ABA2-0BC069CD8E7F}" type="datetimeFigureOut">
              <a:rPr lang="en-US" smtClean="0"/>
              <a:t>1/24/19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9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1EB5C9-1307-BA42-ABA2-0BC069CD8E7F}" type="datetimeFigureOut">
              <a:rPr lang="en-US" smtClean="0"/>
              <a:t>1/24/19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9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620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marL="0" lvl="0" indent="0">
              <a:buNone/>
            </a:pPr>
            <a:r>
              <a:rPr lang="en-GB" dirty="0"/>
              <a:t>DATA, DESIGN &amp; THE CITY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en-GB" b="1" dirty="0"/>
              <a:t>JAMES STEWART &amp; MORGAN CURRIE</a:t>
            </a:r>
            <a:endParaRPr lang="en-GB" sz="3700" b="1" dirty="0"/>
          </a:p>
          <a:p>
            <a:pPr marL="0" lvl="0" indent="0">
              <a:buNone/>
            </a:pPr>
            <a:endParaRPr lang="en-GB" sz="3700" b="1" dirty="0"/>
          </a:p>
          <a:p>
            <a:pPr marL="0" lvl="0" indent="0">
              <a:buNone/>
            </a:pPr>
            <a:r>
              <a:rPr lang="en-GB" b="1" dirty="0"/>
              <a:t>25 JANUARY 2019</a:t>
            </a:r>
            <a:endParaRPr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lvl="0" indent="0">
              <a:buNone/>
            </a:pPr>
            <a:r>
              <a:t>15 January 2016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140" y="353705"/>
            <a:ext cx="7772400" cy="1362075"/>
          </a:xfrm>
        </p:spPr>
        <p:txBody>
          <a:bodyPr>
            <a:normAutofit/>
          </a:bodyPr>
          <a:lstStyle/>
          <a:p>
            <a:pPr algn="ctr" fontAlgn="base"/>
            <a:r>
              <a:rPr lang="en-GB" dirty="0"/>
              <a:t>Luigi </a:t>
            </a:r>
            <a:r>
              <a:rPr lang="en-GB" dirty="0" err="1"/>
              <a:t>colani</a:t>
            </a:r>
            <a:br>
              <a:rPr lang="en-GB" dirty="0"/>
            </a:br>
            <a:endParaRPr lang="en-GB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02F7B-8CEE-8B4D-AE1A-97451A63E09C}"/>
              </a:ext>
            </a:extLst>
          </p:cNvPr>
          <p:cNvSpPr txBox="1"/>
          <p:nvPr/>
        </p:nvSpPr>
        <p:spPr>
          <a:xfrm>
            <a:off x="0" y="767708"/>
            <a:ext cx="833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Aerodynamic aircraft, 1970s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3FFFAD-8F10-C94C-B83C-17053DD950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39981"/>
            <a:ext cx="5336039" cy="36889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E7B4C0-2BCF-064B-81CF-4EF38E5D05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039" y="2339981"/>
            <a:ext cx="3807961" cy="368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16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205852"/>
            <a:ext cx="7772400" cy="1362075"/>
          </a:xfrm>
        </p:spPr>
        <p:txBody>
          <a:bodyPr>
            <a:normAutofit/>
          </a:bodyPr>
          <a:lstStyle/>
          <a:p>
            <a:pPr algn="ctr" fontAlgn="base"/>
            <a:r>
              <a:rPr lang="en-GB" dirty="0"/>
              <a:t>Yes men</a:t>
            </a:r>
            <a:br>
              <a:rPr lang="en-GB" dirty="0"/>
            </a:br>
            <a:endParaRPr lang="en-GB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02F7B-8CEE-8B4D-AE1A-97451A63E09C}"/>
              </a:ext>
            </a:extLst>
          </p:cNvPr>
          <p:cNvSpPr txBox="1"/>
          <p:nvPr/>
        </p:nvSpPr>
        <p:spPr>
          <a:xfrm>
            <a:off x="97536" y="486779"/>
            <a:ext cx="833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Fake NYT, 2009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2CEF05-8EA5-2943-965F-A599901FE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760" y="1294770"/>
            <a:ext cx="5254752" cy="556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28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140" y="353705"/>
            <a:ext cx="7772400" cy="1362075"/>
          </a:xfrm>
        </p:spPr>
        <p:txBody>
          <a:bodyPr>
            <a:normAutofit/>
          </a:bodyPr>
          <a:lstStyle/>
          <a:p>
            <a:pPr algn="ctr" fontAlgn="base"/>
            <a:r>
              <a:rPr lang="en-GB" dirty="0"/>
              <a:t>T.E.A.M</a:t>
            </a:r>
            <a:br>
              <a:rPr lang="en-GB" dirty="0"/>
            </a:br>
            <a:endParaRPr lang="en-GB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02F7B-8CEE-8B4D-AE1A-97451A63E09C}"/>
              </a:ext>
            </a:extLst>
          </p:cNvPr>
          <p:cNvSpPr txBox="1"/>
          <p:nvPr/>
        </p:nvSpPr>
        <p:spPr>
          <a:xfrm>
            <a:off x="0" y="767708"/>
            <a:ext cx="833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Detroit Reassembly Plant, 2016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537C07-35D0-304E-AC28-AD0D521C61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97" y="1715780"/>
            <a:ext cx="3858043" cy="5142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68C95C-C753-8345-8C49-336D1B98EA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847" y="2098590"/>
            <a:ext cx="3382322" cy="47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88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140" y="0"/>
            <a:ext cx="7772400" cy="1362075"/>
          </a:xfrm>
        </p:spPr>
        <p:txBody>
          <a:bodyPr>
            <a:normAutofit/>
          </a:bodyPr>
          <a:lstStyle/>
          <a:p>
            <a:pPr algn="ctr" fontAlgn="base"/>
            <a:br>
              <a:rPr lang="en-GB" dirty="0"/>
            </a:br>
            <a:r>
              <a:rPr lang="en-GB" dirty="0"/>
              <a:t>speculative design</a:t>
            </a:r>
            <a:endParaRPr lang="en-GB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D68367-0469-F24C-A782-45976BA165FB}"/>
              </a:ext>
            </a:extLst>
          </p:cNvPr>
          <p:cNvSpPr txBox="1"/>
          <p:nvPr/>
        </p:nvSpPr>
        <p:spPr>
          <a:xfrm>
            <a:off x="573140" y="1813316"/>
            <a:ext cx="8331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Not a predictive tool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but a discursive, critical, pluralistic, participatory tool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unconcerned with market forces and constraints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using public conversation and debate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 help us see past current limitations and imagine a more desired future </a:t>
            </a:r>
          </a:p>
        </p:txBody>
      </p:sp>
    </p:spTree>
    <p:extLst>
      <p:ext uri="{BB962C8B-B14F-4D97-AF65-F5344CB8AC3E}">
        <p14:creationId xmlns:p14="http://schemas.microsoft.com/office/powerpoint/2010/main" val="2220129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948" y="616622"/>
            <a:ext cx="7772400" cy="1362075"/>
          </a:xfrm>
        </p:spPr>
        <p:txBody>
          <a:bodyPr>
            <a:normAutofit/>
          </a:bodyPr>
          <a:lstStyle/>
          <a:p>
            <a:pPr algn="ctr" fontAlgn="base"/>
            <a:r>
              <a:rPr lang="en-GB" dirty="0"/>
              <a:t>anticipatory design science</a:t>
            </a:r>
            <a:endParaRPr lang="en-GB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689000-2983-004A-BBD3-E82684C65001}"/>
              </a:ext>
            </a:extLst>
          </p:cNvPr>
          <p:cNvSpPr/>
          <p:nvPr/>
        </p:nvSpPr>
        <p:spPr>
          <a:xfrm>
            <a:off x="560948" y="2360402"/>
            <a:ext cx="79553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“The function of what I call </a:t>
            </a:r>
            <a:r>
              <a:rPr lang="en-US" sz="20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design science </a:t>
            </a: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is to solve problems by introducing into the environment new artifacts, the availability of which will induce their spontaneous employment by humans and thus, coincidentally, cause humans to abandon their previous problem-solving behaviors and devices.”</a:t>
            </a:r>
            <a:r>
              <a:rPr lang="en-US" sz="20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lvl="1"/>
            <a:endParaRPr lang="en-US" sz="20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-Buckminster Fuller and Kiyoshi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Kuroiya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Cosmography: A Posthumous Scenario for the Future of Humanity 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1992, p. 8</a:t>
            </a:r>
          </a:p>
        </p:txBody>
      </p:sp>
    </p:spTree>
    <p:extLst>
      <p:ext uri="{BB962C8B-B14F-4D97-AF65-F5344CB8AC3E}">
        <p14:creationId xmlns:p14="http://schemas.microsoft.com/office/powerpoint/2010/main" val="1117597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140" y="353705"/>
            <a:ext cx="7772400" cy="1362075"/>
          </a:xfrm>
        </p:spPr>
        <p:txBody>
          <a:bodyPr>
            <a:normAutofit/>
          </a:bodyPr>
          <a:lstStyle/>
          <a:p>
            <a:pPr algn="ctr" fontAlgn="base"/>
            <a:r>
              <a:rPr lang="en-GB" dirty="0"/>
              <a:t>Buckminster fuller</a:t>
            </a:r>
            <a:br>
              <a:rPr lang="en-GB" dirty="0"/>
            </a:br>
            <a:endParaRPr lang="en-GB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02F7B-8CEE-8B4D-AE1A-97451A63E09C}"/>
              </a:ext>
            </a:extLst>
          </p:cNvPr>
          <p:cNvSpPr txBox="1"/>
          <p:nvPr/>
        </p:nvSpPr>
        <p:spPr>
          <a:xfrm>
            <a:off x="-1914144" y="5351429"/>
            <a:ext cx="833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Montreal Biosphere, 1967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B1437C-687F-4F42-9AFF-1CE56A9AB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8943"/>
            <a:ext cx="4866224" cy="3367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8997C9-B72A-A54F-B379-D1CC805444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5068" y="2218943"/>
            <a:ext cx="4278932" cy="33679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D27A7E-B96A-F246-8659-33303D432904}"/>
              </a:ext>
            </a:extLst>
          </p:cNvPr>
          <p:cNvSpPr txBox="1"/>
          <p:nvPr/>
        </p:nvSpPr>
        <p:spPr>
          <a:xfrm>
            <a:off x="2614768" y="5351429"/>
            <a:ext cx="833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Dymaxion car, 1930s</a:t>
            </a:r>
          </a:p>
        </p:txBody>
      </p:sp>
    </p:spTree>
    <p:extLst>
      <p:ext uri="{BB962C8B-B14F-4D97-AF65-F5344CB8AC3E}">
        <p14:creationId xmlns:p14="http://schemas.microsoft.com/office/powerpoint/2010/main" val="2574121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140" y="353705"/>
            <a:ext cx="7772400" cy="1362075"/>
          </a:xfrm>
        </p:spPr>
        <p:txBody>
          <a:bodyPr>
            <a:normAutofit/>
          </a:bodyPr>
          <a:lstStyle/>
          <a:p>
            <a:pPr algn="ctr" fontAlgn="base"/>
            <a:r>
              <a:rPr lang="en-GB" dirty="0"/>
              <a:t>Luigi </a:t>
            </a:r>
            <a:r>
              <a:rPr lang="en-GB" dirty="0" err="1"/>
              <a:t>colani</a:t>
            </a:r>
            <a:br>
              <a:rPr lang="en-GB" dirty="0"/>
            </a:br>
            <a:endParaRPr lang="en-GB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02F7B-8CEE-8B4D-AE1A-97451A63E09C}"/>
              </a:ext>
            </a:extLst>
          </p:cNvPr>
          <p:cNvSpPr txBox="1"/>
          <p:nvPr/>
        </p:nvSpPr>
        <p:spPr>
          <a:xfrm>
            <a:off x="0" y="767708"/>
            <a:ext cx="833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Aerodynamic truck, 1970s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65487E-DCE4-4348-9695-2585DB5F5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632" y="2129783"/>
            <a:ext cx="6904048" cy="393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21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140" y="353705"/>
            <a:ext cx="7772400" cy="1362075"/>
          </a:xfrm>
        </p:spPr>
        <p:txBody>
          <a:bodyPr>
            <a:normAutofit fontScale="90000"/>
          </a:bodyPr>
          <a:lstStyle/>
          <a:p>
            <a:pPr algn="ctr" fontAlgn="base"/>
            <a:r>
              <a:rPr lang="en-GB" dirty="0"/>
              <a:t>Meredith miller &amp;</a:t>
            </a:r>
            <a:br>
              <a:rPr lang="en-GB" dirty="0"/>
            </a:br>
            <a:r>
              <a:rPr lang="en-GB" dirty="0" err="1"/>
              <a:t>thom</a:t>
            </a:r>
            <a:r>
              <a:rPr lang="en-GB" dirty="0"/>
              <a:t> </a:t>
            </a:r>
            <a:r>
              <a:rPr lang="en-GB" dirty="0" err="1"/>
              <a:t>moran</a:t>
            </a:r>
            <a:br>
              <a:rPr lang="en-GB" dirty="0"/>
            </a:br>
            <a:endParaRPr lang="en-GB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02F7B-8CEE-8B4D-AE1A-97451A63E09C}"/>
              </a:ext>
            </a:extLst>
          </p:cNvPr>
          <p:cNvSpPr txBox="1"/>
          <p:nvPr/>
        </p:nvSpPr>
        <p:spPr>
          <a:xfrm>
            <a:off x="182880" y="1122562"/>
            <a:ext cx="833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Post Rock, ongoing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3A92E7-290B-DA41-879F-E4F332189F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84637"/>
            <a:ext cx="3782950" cy="3785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04E9DF-1523-7240-8C26-7B73F3C3E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957" y="2484637"/>
            <a:ext cx="5678043" cy="378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18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375" y="1803664"/>
            <a:ext cx="7772400" cy="1362075"/>
          </a:xfrm>
        </p:spPr>
        <p:txBody>
          <a:bodyPr>
            <a:normAutofit fontScale="90000"/>
          </a:bodyPr>
          <a:lstStyle/>
          <a:p>
            <a:pPr algn="ctr" fontAlgn="base"/>
            <a:br>
              <a:rPr lang="en-GB" dirty="0"/>
            </a:br>
            <a:r>
              <a:rPr lang="en-GB" dirty="0"/>
              <a:t>designing for a </a:t>
            </a:r>
            <a:br>
              <a:rPr lang="en-GB" dirty="0"/>
            </a:br>
            <a:r>
              <a:rPr lang="en-GB" dirty="0"/>
              <a:t>circular economy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2868607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912" y="506571"/>
            <a:ext cx="7772400" cy="1362075"/>
          </a:xfrm>
        </p:spPr>
        <p:txBody>
          <a:bodyPr>
            <a:normAutofit fontScale="90000"/>
          </a:bodyPr>
          <a:lstStyle/>
          <a:p>
            <a:pPr algn="ctr" fontAlgn="base"/>
            <a:r>
              <a:rPr lang="en-GB" dirty="0"/>
              <a:t>Raising consumer Awareness:</a:t>
            </a:r>
            <a:br>
              <a:rPr lang="en-GB" dirty="0"/>
            </a:br>
            <a:r>
              <a:rPr lang="en-GB" dirty="0"/>
              <a:t> </a:t>
            </a:r>
            <a:br>
              <a:rPr lang="en-GB" dirty="0"/>
            </a:br>
            <a:endParaRPr lang="en-GB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02F7B-8CEE-8B4D-AE1A-97451A63E09C}"/>
              </a:ext>
            </a:extLst>
          </p:cNvPr>
          <p:cNvSpPr txBox="1"/>
          <p:nvPr/>
        </p:nvSpPr>
        <p:spPr>
          <a:xfrm>
            <a:off x="242490" y="1044376"/>
            <a:ext cx="833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GOOD Magazine, E-waste video, 2007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26B504-1793-9A4B-BE5A-E77ED17C5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60" y="1932166"/>
            <a:ext cx="8068172" cy="474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83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627" y="2024679"/>
            <a:ext cx="7772400" cy="1004196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en-GB" dirty="0"/>
              <a:t>announcements</a:t>
            </a:r>
            <a:br>
              <a:rPr lang="en-GB" dirty="0"/>
            </a:br>
            <a:endParaRPr b="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912" y="506571"/>
            <a:ext cx="7772400" cy="1362075"/>
          </a:xfrm>
        </p:spPr>
        <p:txBody>
          <a:bodyPr>
            <a:normAutofit fontScale="90000"/>
          </a:bodyPr>
          <a:lstStyle/>
          <a:p>
            <a:pPr algn="ctr" fontAlgn="base"/>
            <a:r>
              <a:rPr lang="en-GB" dirty="0"/>
              <a:t>Raising political Awareness:</a:t>
            </a:r>
            <a:br>
              <a:rPr lang="en-GB" dirty="0"/>
            </a:br>
            <a:r>
              <a:rPr lang="en-GB" dirty="0"/>
              <a:t> </a:t>
            </a:r>
            <a:br>
              <a:rPr lang="en-GB" dirty="0"/>
            </a:br>
            <a:endParaRPr lang="en-GB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02F7B-8CEE-8B4D-AE1A-97451A63E09C}"/>
              </a:ext>
            </a:extLst>
          </p:cNvPr>
          <p:cNvSpPr txBox="1"/>
          <p:nvPr/>
        </p:nvSpPr>
        <p:spPr>
          <a:xfrm>
            <a:off x="108378" y="897739"/>
            <a:ext cx="833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Greenpeace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203873-3D64-BB49-A078-4C438F7C8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08" y="1868646"/>
            <a:ext cx="8168555" cy="489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48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C9C9E2-7C05-D84B-B6BB-0B3C9945B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40" y="353705"/>
            <a:ext cx="7772400" cy="1362075"/>
          </a:xfrm>
        </p:spPr>
        <p:txBody>
          <a:bodyPr>
            <a:normAutofit fontScale="90000"/>
          </a:bodyPr>
          <a:lstStyle/>
          <a:p>
            <a:pPr algn="ctr" fontAlgn="base"/>
            <a:r>
              <a:rPr lang="en-GB" dirty="0"/>
              <a:t>Social movement organising</a:t>
            </a:r>
            <a:br>
              <a:rPr lang="en-GB" dirty="0"/>
            </a:br>
            <a:endParaRPr lang="en-GB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22650A-1194-F34D-A84A-B7D98B2FA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116" y="1231392"/>
            <a:ext cx="3946040" cy="529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12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140" y="353705"/>
            <a:ext cx="7772400" cy="1362075"/>
          </a:xfrm>
        </p:spPr>
        <p:txBody>
          <a:bodyPr>
            <a:normAutofit/>
          </a:bodyPr>
          <a:lstStyle/>
          <a:p>
            <a:pPr algn="ctr" fontAlgn="base"/>
            <a:r>
              <a:rPr lang="en-GB" dirty="0"/>
              <a:t>Making waste visible</a:t>
            </a:r>
            <a:br>
              <a:rPr lang="en-GB" dirty="0"/>
            </a:br>
            <a:endParaRPr lang="en-GB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02F7B-8CEE-8B4D-AE1A-97451A63E09C}"/>
              </a:ext>
            </a:extLst>
          </p:cNvPr>
          <p:cNvSpPr txBox="1"/>
          <p:nvPr/>
        </p:nvSpPr>
        <p:spPr>
          <a:xfrm>
            <a:off x="14340" y="634632"/>
            <a:ext cx="833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Trash Track, MIT, 2009-2010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DE945-69AB-A940-A5D3-11A2B5331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0" y="1845325"/>
            <a:ext cx="9144000" cy="50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03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452" y="303359"/>
            <a:ext cx="7772400" cy="1362075"/>
          </a:xfrm>
        </p:spPr>
        <p:txBody>
          <a:bodyPr>
            <a:normAutofit/>
          </a:bodyPr>
          <a:lstStyle/>
          <a:p>
            <a:pPr algn="ctr" fontAlgn="base"/>
            <a:r>
              <a:rPr lang="en-GB" sz="3300" dirty="0"/>
              <a:t>Making the C.E. visible:  </a:t>
            </a:r>
            <a:br>
              <a:rPr lang="en-GB" dirty="0"/>
            </a:br>
            <a:endParaRPr lang="en-GB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02F7B-8CEE-8B4D-AE1A-97451A63E09C}"/>
              </a:ext>
            </a:extLst>
          </p:cNvPr>
          <p:cNvSpPr txBox="1"/>
          <p:nvPr/>
        </p:nvSpPr>
        <p:spPr>
          <a:xfrm>
            <a:off x="178816" y="984396"/>
            <a:ext cx="833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TOTeM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UofE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2010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EB284B-864A-344C-BAD4-B687C5B8F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40" y="2227290"/>
            <a:ext cx="3471483" cy="4630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294452-136A-2D46-90A8-AA1F7BA4DE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4623" y="2235926"/>
            <a:ext cx="4465393" cy="46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56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452" y="303359"/>
            <a:ext cx="7772400" cy="1362075"/>
          </a:xfrm>
        </p:spPr>
        <p:txBody>
          <a:bodyPr>
            <a:normAutofit/>
          </a:bodyPr>
          <a:lstStyle/>
          <a:p>
            <a:pPr algn="ctr" fontAlgn="base"/>
            <a:r>
              <a:rPr lang="en-GB" sz="3300" dirty="0"/>
              <a:t>imagining new supply chains  </a:t>
            </a:r>
            <a:br>
              <a:rPr lang="en-GB" dirty="0"/>
            </a:br>
            <a:endParaRPr lang="en-GB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02F7B-8CEE-8B4D-AE1A-97451A63E09C}"/>
              </a:ext>
            </a:extLst>
          </p:cNvPr>
          <p:cNvSpPr txBox="1"/>
          <p:nvPr/>
        </p:nvSpPr>
        <p:spPr>
          <a:xfrm>
            <a:off x="178816" y="984396"/>
            <a:ext cx="833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Shoey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Shoes, Thomas Leech, 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1A8A0C-EF74-094F-9B56-932629952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80" y="2159676"/>
            <a:ext cx="5900928" cy="456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19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452" y="303359"/>
            <a:ext cx="7772400" cy="1362075"/>
          </a:xfrm>
        </p:spPr>
        <p:txBody>
          <a:bodyPr>
            <a:normAutofit/>
          </a:bodyPr>
          <a:lstStyle/>
          <a:p>
            <a:pPr algn="ctr" fontAlgn="base"/>
            <a:r>
              <a:rPr lang="en-GB" sz="3300" dirty="0"/>
              <a:t>imagining new supply chains  </a:t>
            </a:r>
            <a:br>
              <a:rPr lang="en-GB" dirty="0"/>
            </a:br>
            <a:endParaRPr lang="en-GB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02F7B-8CEE-8B4D-AE1A-97451A63E09C}"/>
              </a:ext>
            </a:extLst>
          </p:cNvPr>
          <p:cNvSpPr txBox="1"/>
          <p:nvPr/>
        </p:nvSpPr>
        <p:spPr>
          <a:xfrm>
            <a:off x="123052" y="741509"/>
            <a:ext cx="833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Precious Plastics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F698B-EFAB-A840-9912-5032E0E74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543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80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001" y="303358"/>
            <a:ext cx="7772400" cy="1362075"/>
          </a:xfrm>
        </p:spPr>
        <p:txBody>
          <a:bodyPr>
            <a:normAutofit/>
          </a:bodyPr>
          <a:lstStyle/>
          <a:p>
            <a:pPr algn="ctr" fontAlgn="base"/>
            <a:r>
              <a:rPr lang="en-GB" sz="3300" dirty="0"/>
              <a:t>Enabling new consumer choice  </a:t>
            </a:r>
            <a:br>
              <a:rPr lang="en-GB" dirty="0"/>
            </a:br>
            <a:endParaRPr lang="en-GB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02F7B-8CEE-8B4D-AE1A-97451A63E09C}"/>
              </a:ext>
            </a:extLst>
          </p:cNvPr>
          <p:cNvSpPr txBox="1"/>
          <p:nvPr/>
        </p:nvSpPr>
        <p:spPr>
          <a:xfrm>
            <a:off x="178816" y="984396"/>
            <a:ext cx="833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mCycle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Kaye Toland, 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730CE8-4CC0-EC43-9B2A-ABA6957F13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642" y="2173044"/>
            <a:ext cx="6785118" cy="452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07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C02F7B-8CEE-8B4D-AE1A-97451A63E09C}"/>
              </a:ext>
            </a:extLst>
          </p:cNvPr>
          <p:cNvSpPr txBox="1"/>
          <p:nvPr/>
        </p:nvSpPr>
        <p:spPr>
          <a:xfrm>
            <a:off x="139922" y="-158496"/>
            <a:ext cx="833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mCycle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Kaye Toland,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E64551-40D0-D645-8FB5-67856BEF7C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986" y="1091768"/>
            <a:ext cx="4172382" cy="576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19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001" y="303358"/>
            <a:ext cx="7772400" cy="1362075"/>
          </a:xfrm>
        </p:spPr>
        <p:txBody>
          <a:bodyPr>
            <a:normAutofit/>
          </a:bodyPr>
          <a:lstStyle/>
          <a:p>
            <a:pPr algn="ctr" fontAlgn="base"/>
            <a:r>
              <a:rPr lang="en-GB" sz="3300" dirty="0"/>
              <a:t>Enabling the sharing economy</a:t>
            </a:r>
            <a:br>
              <a:rPr lang="en-GB" dirty="0"/>
            </a:br>
            <a:endParaRPr lang="en-GB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02F7B-8CEE-8B4D-AE1A-97451A63E09C}"/>
              </a:ext>
            </a:extLst>
          </p:cNvPr>
          <p:cNvSpPr txBox="1"/>
          <p:nvPr/>
        </p:nvSpPr>
        <p:spPr>
          <a:xfrm>
            <a:off x="178816" y="984396"/>
            <a:ext cx="833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MyTurn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A52201-F110-BC4D-BBEF-80B574AF6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472" y="1953456"/>
            <a:ext cx="6986016" cy="47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06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43FD254-8CE2-2B4C-910F-A9769F3ED04A}"/>
              </a:ext>
            </a:extLst>
          </p:cNvPr>
          <p:cNvSpPr txBox="1"/>
          <p:nvPr/>
        </p:nvSpPr>
        <p:spPr>
          <a:xfrm>
            <a:off x="573140" y="1813316"/>
            <a:ext cx="8331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Provoking the individual as a consumer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Addressing the individual as a political actor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Sparking community discussion and involvement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Enabling new behaviours at local and national scales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Contributing to social movements towards political change and structural, legal reform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908D86-79D0-1946-9CE0-6D515FEAA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40" y="353705"/>
            <a:ext cx="7772400" cy="1362075"/>
          </a:xfrm>
        </p:spPr>
        <p:txBody>
          <a:bodyPr>
            <a:normAutofit fontScale="90000"/>
          </a:bodyPr>
          <a:lstStyle/>
          <a:p>
            <a:pPr algn="ctr" fontAlgn="base"/>
            <a:r>
              <a:rPr lang="en-GB" dirty="0"/>
              <a:t>Modes of intervention happen at different scales</a:t>
            </a:r>
            <a:br>
              <a:rPr lang="en-GB" dirty="0"/>
            </a:b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3641740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203" y="2585511"/>
            <a:ext cx="7772400" cy="1004196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en-GB" dirty="0"/>
              <a:t>Fieldwork preparation</a:t>
            </a:r>
            <a:br>
              <a:rPr lang="en-GB" dirty="0"/>
            </a:b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863254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799" y="2486416"/>
            <a:ext cx="7772400" cy="1362075"/>
          </a:xfrm>
        </p:spPr>
        <p:txBody>
          <a:bodyPr>
            <a:normAutofit/>
          </a:bodyPr>
          <a:lstStyle/>
          <a:p>
            <a:pPr algn="ctr" fontAlgn="base"/>
            <a:r>
              <a:rPr lang="en-GB" dirty="0"/>
              <a:t>What is data?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2502578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143" y="828304"/>
            <a:ext cx="7772400" cy="1362075"/>
          </a:xfrm>
        </p:spPr>
        <p:txBody>
          <a:bodyPr>
            <a:normAutofit/>
          </a:bodyPr>
          <a:lstStyle/>
          <a:p>
            <a:pPr algn="ctr" fontAlgn="base"/>
            <a:r>
              <a:rPr lang="en-GB" dirty="0"/>
              <a:t>What is data?</a:t>
            </a:r>
            <a:endParaRPr lang="en-GB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9F01A4-F04F-8C4F-9D7B-1413EB4546CC}"/>
              </a:ext>
            </a:extLst>
          </p:cNvPr>
          <p:cNvSpPr txBox="1"/>
          <p:nvPr/>
        </p:nvSpPr>
        <p:spPr>
          <a:xfrm>
            <a:off x="0" y="1692221"/>
            <a:ext cx="894436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+mj-lt"/>
              <a:buAutoNum type="arabicPeriod"/>
            </a:pP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Datum: “some difference or lack of uniformity within some context” </a:t>
            </a:r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– </a:t>
            </a:r>
            <a:r>
              <a:rPr lang="en-GB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Floridi</a:t>
            </a:r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, 2017</a:t>
            </a:r>
          </a:p>
          <a:p>
            <a:pPr marL="914400" lvl="1" indent="-457200">
              <a:buFont typeface="+mj-lt"/>
              <a:buAutoNum type="arabicPeriod"/>
            </a:pP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Data: “a set of systematic observations that have been symbolically encoded and stored in material form” </a:t>
            </a:r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– </a:t>
            </a:r>
            <a:r>
              <a:rPr lang="en-GB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Offenhuber</a:t>
            </a:r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, 2017, p. 7</a:t>
            </a:r>
          </a:p>
          <a:p>
            <a:pPr lvl="1">
              <a:buAutoNum type="arabicPeriod"/>
            </a:pP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Data: “an interpretation of the phenomenal world, not inherent in it.” </a:t>
            </a:r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– Drucker, 2011</a:t>
            </a:r>
          </a:p>
          <a:p>
            <a:pPr lvl="1">
              <a:buAutoNum type="arabicPeriod"/>
            </a:pP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 political tool?</a:t>
            </a:r>
          </a:p>
          <a:p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605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143" y="828304"/>
            <a:ext cx="7772400" cy="1362075"/>
          </a:xfrm>
        </p:spPr>
        <p:txBody>
          <a:bodyPr>
            <a:normAutofit/>
          </a:bodyPr>
          <a:lstStyle/>
          <a:p>
            <a:pPr algn="ctr" fontAlgn="base"/>
            <a:r>
              <a:rPr lang="en-GB" dirty="0"/>
              <a:t>What is data?</a:t>
            </a:r>
            <a:endParaRPr lang="en-GB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9F01A4-F04F-8C4F-9D7B-1413EB4546CC}"/>
              </a:ext>
            </a:extLst>
          </p:cNvPr>
          <p:cNvSpPr txBox="1"/>
          <p:nvPr/>
        </p:nvSpPr>
        <p:spPr>
          <a:xfrm>
            <a:off x="62160" y="2094557"/>
            <a:ext cx="894436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+mj-lt"/>
              <a:buAutoNum type="arabicPeriod"/>
            </a:pP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Requires a method of observation and collection</a:t>
            </a:r>
          </a:p>
          <a:p>
            <a:pPr marL="914400" lvl="1" indent="-457200">
              <a:buFont typeface="+mj-lt"/>
              <a:buAutoNum type="arabicPeriod"/>
            </a:pP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 symbolic system to represent it (taxonomy)</a:t>
            </a:r>
          </a:p>
          <a:p>
            <a:pPr marL="914400" lvl="1" indent="-457200">
              <a:buFont typeface="+mj-lt"/>
              <a:buAutoNum type="arabicPeriod"/>
            </a:pP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 method to encode the observation into symbols </a:t>
            </a:r>
          </a:p>
          <a:p>
            <a:pPr marL="914400" lvl="1" indent="-457200">
              <a:buFont typeface="+mj-lt"/>
              <a:buAutoNum type="arabicPeriod"/>
            </a:pP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Storage in physical form</a:t>
            </a:r>
            <a:endParaRPr lang="en-GB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GB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>
              <a:buAutoNum type="arabicPeriod"/>
            </a:pP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987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15" y="828304"/>
            <a:ext cx="7772400" cy="1362075"/>
          </a:xfrm>
        </p:spPr>
        <p:txBody>
          <a:bodyPr>
            <a:normAutofit/>
          </a:bodyPr>
          <a:lstStyle/>
          <a:p>
            <a:pPr algn="ctr" fontAlgn="base"/>
            <a:r>
              <a:rPr lang="en-GB" dirty="0"/>
              <a:t>Team exercise</a:t>
            </a:r>
            <a:endParaRPr lang="en-GB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08CD51-D564-B844-A86B-D7C91A637567}"/>
              </a:ext>
            </a:extLst>
          </p:cNvPr>
          <p:cNvSpPr txBox="1"/>
          <p:nvPr/>
        </p:nvSpPr>
        <p:spPr>
          <a:xfrm>
            <a:off x="-149168" y="1509341"/>
            <a:ext cx="89443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+mj-lt"/>
              <a:buAutoNum type="arabicPeriod"/>
            </a:pP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Each person has 5 mins to talk to two other people not in their team: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data can you find out about waste &amp; recycling in Edinburgh from the person you are talking to?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You’ll need to phrase your question appropriately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Record your findings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Share results with other members of the team</a:t>
            </a:r>
          </a:p>
          <a:p>
            <a:pPr marL="914400" lvl="1" indent="-457200">
              <a:buFont typeface="+mj-lt"/>
              <a:buAutoNum type="arabicPeriod"/>
            </a:pP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Each team feeds back answer to “What is data?” to whole class</a:t>
            </a:r>
          </a:p>
          <a:p>
            <a:pPr lvl="1">
              <a:buAutoNum type="arabicPeriod"/>
            </a:pP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74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807" y="2425456"/>
            <a:ext cx="7772400" cy="1362075"/>
          </a:xfrm>
        </p:spPr>
        <p:txBody>
          <a:bodyPr>
            <a:normAutofit/>
          </a:bodyPr>
          <a:lstStyle/>
          <a:p>
            <a:pPr algn="ctr" fontAlgn="base"/>
            <a:r>
              <a:rPr lang="en-GB" dirty="0"/>
              <a:t>Garbology assignment</a:t>
            </a:r>
          </a:p>
        </p:txBody>
      </p:sp>
    </p:spTree>
    <p:extLst>
      <p:ext uri="{BB962C8B-B14F-4D97-AF65-F5344CB8AC3E}">
        <p14:creationId xmlns:p14="http://schemas.microsoft.com/office/powerpoint/2010/main" val="26735357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28" y="4538382"/>
            <a:ext cx="7772400" cy="1362075"/>
          </a:xfrm>
        </p:spPr>
        <p:txBody>
          <a:bodyPr>
            <a:normAutofit/>
          </a:bodyPr>
          <a:lstStyle/>
          <a:p>
            <a:pPr fontAlgn="base"/>
            <a:r>
              <a:rPr lang="en-GB" dirty="0"/>
              <a:t>Any closing issues, general questions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1634051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626" y="2492038"/>
            <a:ext cx="8394373" cy="3136601"/>
          </a:xfrm>
        </p:spPr>
        <p:txBody>
          <a:bodyPr>
            <a:noAutofit/>
          </a:bodyPr>
          <a:lstStyle/>
          <a:p>
            <a:r>
              <a:rPr lang="en-GB" sz="2200" dirty="0"/>
              <a:t> </a:t>
            </a:r>
            <a:br>
              <a:rPr lang="en-GB" sz="2200" dirty="0"/>
            </a:br>
            <a:br>
              <a:rPr lang="en-GB" sz="2200" dirty="0"/>
            </a:br>
            <a:endParaRPr sz="22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F3C3053-1B7A-7941-A183-E236DB2A7CE6}"/>
              </a:ext>
            </a:extLst>
          </p:cNvPr>
          <p:cNvSpPr txBox="1">
            <a:spLocks/>
          </p:cNvSpPr>
          <p:nvPr/>
        </p:nvSpPr>
        <p:spPr>
          <a:xfrm>
            <a:off x="749626" y="583402"/>
            <a:ext cx="7772400" cy="10041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schedule</a:t>
            </a:r>
            <a:endParaRPr lang="en-GB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0FEB8-0239-D647-A689-9C6F3CF221DE}"/>
              </a:ext>
            </a:extLst>
          </p:cNvPr>
          <p:cNvSpPr txBox="1"/>
          <p:nvPr/>
        </p:nvSpPr>
        <p:spPr>
          <a:xfrm>
            <a:off x="470227" y="1687354"/>
            <a:ext cx="8331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>
              <a:buAutoNum type="arabicPeriod"/>
            </a:pP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Reflective exercise</a:t>
            </a:r>
          </a:p>
          <a:p>
            <a:pPr lvl="1">
              <a:buAutoNum type="arabicPeriod"/>
            </a:pPr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>
              <a:buAutoNum type="arabicPeriod"/>
            </a:pP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Examples of design projects: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Speculative &amp; critical design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Designing for the circular economy</a:t>
            </a:r>
          </a:p>
          <a:p>
            <a:pPr lvl="1">
              <a:buAutoNum type="arabicPeriod"/>
            </a:pPr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>
              <a:buAutoNum type="arabicPeriod"/>
            </a:pP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What is data?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Data exercise</a:t>
            </a:r>
          </a:p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4. Team brainstorming</a:t>
            </a:r>
          </a:p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5. Garbology assignment</a:t>
            </a:r>
          </a:p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245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948" y="1287182"/>
            <a:ext cx="7772400" cy="1362075"/>
          </a:xfrm>
        </p:spPr>
        <p:txBody>
          <a:bodyPr>
            <a:normAutofit/>
          </a:bodyPr>
          <a:lstStyle/>
          <a:p>
            <a:pPr algn="ctr" fontAlgn="base"/>
            <a:r>
              <a:rPr lang="en-GB" dirty="0"/>
              <a:t>Just writing</a:t>
            </a:r>
            <a:endParaRPr lang="en-GB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D68367-0469-F24C-A782-45976BA165FB}"/>
              </a:ext>
            </a:extLst>
          </p:cNvPr>
          <p:cNvSpPr txBox="1"/>
          <p:nvPr/>
        </p:nvSpPr>
        <p:spPr>
          <a:xfrm>
            <a:off x="281548" y="2649257"/>
            <a:ext cx="8331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(5 minutes</a:t>
            </a: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790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948" y="1287182"/>
            <a:ext cx="7772400" cy="1362075"/>
          </a:xfrm>
        </p:spPr>
        <p:txBody>
          <a:bodyPr>
            <a:normAutofit/>
          </a:bodyPr>
          <a:lstStyle/>
          <a:p>
            <a:pPr algn="ctr" fontAlgn="base"/>
            <a:r>
              <a:rPr lang="en-GB" dirty="0"/>
              <a:t>Today’s prompts</a:t>
            </a:r>
            <a:endParaRPr lang="en-GB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D68367-0469-F24C-A782-45976BA165FB}"/>
              </a:ext>
            </a:extLst>
          </p:cNvPr>
          <p:cNvSpPr txBox="1"/>
          <p:nvPr/>
        </p:nvSpPr>
        <p:spPr>
          <a:xfrm>
            <a:off x="281548" y="2649257"/>
            <a:ext cx="8331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>
              <a:buAutoNum type="arabicPeriod"/>
            </a:pP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Which do I prefer: talking or listening?</a:t>
            </a:r>
          </a:p>
          <a:p>
            <a:pPr lvl="1">
              <a:buAutoNum type="arabicPeriod"/>
            </a:pP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>
              <a:buAutoNum type="arabicPeriod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What makes a team work well?</a:t>
            </a:r>
          </a:p>
          <a:p>
            <a:pPr lvl="1">
              <a:buAutoNum type="arabicPeriod"/>
            </a:pP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>
              <a:buAutoNum type="arabicPeriod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Can you think of some team projects in your past? What made them successful, or not?</a:t>
            </a:r>
          </a:p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390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332" y="1877705"/>
            <a:ext cx="7772400" cy="1362075"/>
          </a:xfrm>
        </p:spPr>
        <p:txBody>
          <a:bodyPr>
            <a:normAutofit/>
          </a:bodyPr>
          <a:lstStyle/>
          <a:p>
            <a:pPr algn="ctr" fontAlgn="base"/>
            <a:r>
              <a:rPr lang="en-GB" dirty="0"/>
              <a:t>Some theories on how design can help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747057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92" y="170825"/>
            <a:ext cx="7772400" cy="1362075"/>
          </a:xfrm>
        </p:spPr>
        <p:txBody>
          <a:bodyPr>
            <a:normAutofit/>
          </a:bodyPr>
          <a:lstStyle/>
          <a:p>
            <a:pPr algn="ctr" fontAlgn="base"/>
            <a:br>
              <a:rPr lang="en-GB" dirty="0"/>
            </a:br>
            <a:r>
              <a:rPr lang="en-GB" dirty="0"/>
              <a:t>speculative design</a:t>
            </a:r>
            <a:endParaRPr lang="en-GB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D68367-0469-F24C-A782-45976BA165FB}"/>
              </a:ext>
            </a:extLst>
          </p:cNvPr>
          <p:cNvSpPr txBox="1"/>
          <p:nvPr/>
        </p:nvSpPr>
        <p:spPr>
          <a:xfrm>
            <a:off x="476620" y="1532900"/>
            <a:ext cx="83312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“[Speculative design] thrives on imagination and aims to open up new perspectives on what are sometimes called </a:t>
            </a:r>
            <a:r>
              <a:rPr lang="en-US" sz="20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wicked problems</a:t>
            </a: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to create spaces for discussion and debate about alternative ways of being, and to inspire and encourage people’s imaginations to flow freely.</a:t>
            </a:r>
          </a:p>
          <a:p>
            <a:pPr lvl="1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-Speculative Everything: Design, Fiction, and Social Thinking, Dunne &amp; Raby, 2013 p. 2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“We posit future scenarios (typically phrased as What if? questions), entertain their consequences and exigencies,  and share the results widely, to enable public conversations and debate.” </a:t>
            </a:r>
          </a:p>
          <a:p>
            <a:pPr lvl="1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-The City of Tomorrow, </a:t>
            </a:r>
            <a:r>
              <a:rPr lang="en-US" sz="1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Ratti</a:t>
            </a: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&amp; Claudel, 2016, p. 5</a:t>
            </a:r>
          </a:p>
          <a:p>
            <a:pPr lvl="1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51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140" y="353705"/>
            <a:ext cx="7772400" cy="1362075"/>
          </a:xfrm>
        </p:spPr>
        <p:txBody>
          <a:bodyPr>
            <a:normAutofit/>
          </a:bodyPr>
          <a:lstStyle/>
          <a:p>
            <a:pPr algn="ctr" fontAlgn="base"/>
            <a:r>
              <a:rPr lang="en-GB" dirty="0" err="1"/>
              <a:t>Archigram</a:t>
            </a:r>
            <a:br>
              <a:rPr lang="en-GB" dirty="0"/>
            </a:br>
            <a:endParaRPr lang="en-GB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704BC-9A57-E340-A8BA-4FEE0A0655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5780"/>
            <a:ext cx="9144000" cy="51919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C02F7B-8CEE-8B4D-AE1A-97451A63E09C}"/>
              </a:ext>
            </a:extLst>
          </p:cNvPr>
          <p:cNvSpPr txBox="1"/>
          <p:nvPr/>
        </p:nvSpPr>
        <p:spPr>
          <a:xfrm>
            <a:off x="0" y="767708"/>
            <a:ext cx="833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Plug-in City</a:t>
            </a:r>
          </a:p>
        </p:txBody>
      </p:sp>
    </p:spTree>
    <p:extLst>
      <p:ext uri="{BB962C8B-B14F-4D97-AF65-F5344CB8AC3E}">
        <p14:creationId xmlns:p14="http://schemas.microsoft.com/office/powerpoint/2010/main" val="699269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3707</TotalTime>
  <Words>1816</Words>
  <Application>Microsoft Macintosh PowerPoint</Application>
  <PresentationFormat>On-screen Show (4:3)</PresentationFormat>
  <Paragraphs>242</Paragraphs>
  <Slides>35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Century Gothic</vt:lpstr>
      <vt:lpstr>Office Theme</vt:lpstr>
      <vt:lpstr>DATA, DESIGN &amp; THE CITY</vt:lpstr>
      <vt:lpstr>announcements </vt:lpstr>
      <vt:lpstr>Fieldwork preparation </vt:lpstr>
      <vt:lpstr>   </vt:lpstr>
      <vt:lpstr>Just writing</vt:lpstr>
      <vt:lpstr>Today’s prompts</vt:lpstr>
      <vt:lpstr>Some theories on how design can help</vt:lpstr>
      <vt:lpstr> speculative design</vt:lpstr>
      <vt:lpstr>Archigram </vt:lpstr>
      <vt:lpstr>Luigi colani </vt:lpstr>
      <vt:lpstr>Yes men </vt:lpstr>
      <vt:lpstr>T.E.A.M </vt:lpstr>
      <vt:lpstr> speculative design</vt:lpstr>
      <vt:lpstr>anticipatory design science</vt:lpstr>
      <vt:lpstr>Buckminster fuller </vt:lpstr>
      <vt:lpstr>Luigi colani </vt:lpstr>
      <vt:lpstr>Meredith miller &amp; thom moran </vt:lpstr>
      <vt:lpstr> designing for a  circular economy</vt:lpstr>
      <vt:lpstr>Raising consumer Awareness:   </vt:lpstr>
      <vt:lpstr>Raising political Awareness:   </vt:lpstr>
      <vt:lpstr>Social movement organising </vt:lpstr>
      <vt:lpstr>Making waste visible </vt:lpstr>
      <vt:lpstr>Making the C.E. visible:   </vt:lpstr>
      <vt:lpstr>imagining new supply chains   </vt:lpstr>
      <vt:lpstr>imagining new supply chains   </vt:lpstr>
      <vt:lpstr>Enabling new consumer choice   </vt:lpstr>
      <vt:lpstr>PowerPoint Presentation</vt:lpstr>
      <vt:lpstr>Enabling the sharing economy </vt:lpstr>
      <vt:lpstr>Modes of intervention happen at different scales </vt:lpstr>
      <vt:lpstr>What is data?</vt:lpstr>
      <vt:lpstr>What is data?</vt:lpstr>
      <vt:lpstr>What is data?</vt:lpstr>
      <vt:lpstr>Team exercise</vt:lpstr>
      <vt:lpstr>Garbology assignment</vt:lpstr>
      <vt:lpstr>Any closing issues, general questions</vt:lpstr>
    </vt:vector>
  </TitlesOfParts>
  <LinksUpToDate>false</LinksUpToDate>
  <SharedDoc>false</SharedDoc>
  <HyperlinksChanged>false</HyperlinksChanged>
  <AppVersion>16.0016</AppVersion>
</Properties>
</file>

<file path=docProps/app0.xml><?xml version="1.0" encoding="utf-8"?>
<Properties xmlns="http://schemas.openxmlformats.org/officeDocument/2006/extended-properties" xmlns:vt="http://schemas.openxmlformats.org/officeDocument/2006/docPropsVTypes">
  <TotalTime>1</TotalTime>
  <Words>26</Words>
  <Application>Microsoft Office PowerPoint</Application>
  <PresentationFormat>On-screen Show (4:3)</PresentationFormat>
  <Paragraphs>10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Office Theme</vt:lpstr>
      <vt:lpstr>Title</vt:lpstr>
      <vt:lpstr>Slide Title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Data, Design and Society</dc:title>
  <dc:creator>Ewan Klein, Hassan Waheed, Alexis Heeren</dc:creator>
  <cp:keywords/>
  <cp:lastModifiedBy>CURRIE Morgan</cp:lastModifiedBy>
  <cp:revision>59</cp:revision>
  <dcterms:created xsi:type="dcterms:W3CDTF">2018-11-01T20:24:52Z</dcterms:created>
  <dcterms:modified xsi:type="dcterms:W3CDTF">2019-01-25T08:11:32Z</dcterms:modified>
</cp:coreProperties>
</file>