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package/2006/relationships/metadata/extended-properties" Target="docProps/app0.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341" r:id="rId3"/>
    <p:sldId id="397" r:id="rId4"/>
    <p:sldId id="383" r:id="rId5"/>
    <p:sldId id="398" r:id="rId6"/>
    <p:sldId id="399" r:id="rId7"/>
    <p:sldId id="400" r:id="rId8"/>
    <p:sldId id="386" r:id="rId9"/>
    <p:sldId id="428" r:id="rId10"/>
    <p:sldId id="432" r:id="rId11"/>
    <p:sldId id="418" r:id="rId12"/>
    <p:sldId id="416" r:id="rId13"/>
    <p:sldId id="420" r:id="rId14"/>
    <p:sldId id="419" r:id="rId15"/>
    <p:sldId id="423" r:id="rId16"/>
    <p:sldId id="402" r:id="rId17"/>
    <p:sldId id="403" r:id="rId18"/>
    <p:sldId id="406" r:id="rId19"/>
    <p:sldId id="426" r:id="rId20"/>
    <p:sldId id="407" r:id="rId21"/>
    <p:sldId id="405" r:id="rId22"/>
    <p:sldId id="401" r:id="rId23"/>
    <p:sldId id="421" r:id="rId24"/>
    <p:sldId id="42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1" autoAdjust="0"/>
    <p:restoredTop sz="78395" autoAdjust="0"/>
  </p:normalViewPr>
  <p:slideViewPr>
    <p:cSldViewPr snapToGrid="0" snapToObjects="1">
      <p:cViewPr varScale="1">
        <p:scale>
          <a:sx n="86" d="100"/>
          <a:sy n="86" d="100"/>
        </p:scale>
        <p:origin x="241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C96BA-08DA-2D41-9ABB-71839B9120E1}" type="datetimeFigureOut">
              <a:rPr lang="en-US" smtClean="0"/>
              <a:t>3/7/19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25FF4D-D286-9945-84D1-EE6F4129429D}" type="slidenum">
              <a:rPr lang="en-US" smtClean="0"/>
              <a:t>‹#›</a:t>
            </a:fld>
            <a:endParaRPr lang="en-US"/>
          </a:p>
        </p:txBody>
      </p:sp>
    </p:spTree>
    <p:extLst>
      <p:ext uri="{BB962C8B-B14F-4D97-AF65-F5344CB8AC3E}">
        <p14:creationId xmlns:p14="http://schemas.microsoft.com/office/powerpoint/2010/main" val="5238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ventbrite.co.uk/e/zero-carbon-scotland-what-must-we-do-and-how-quickly-can-we-do-it-justly-tickets-5657796421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a:t>
            </a:fld>
            <a:endParaRPr lang="en-US"/>
          </a:p>
        </p:txBody>
      </p:sp>
    </p:spTree>
    <p:extLst>
      <p:ext uri="{BB962C8B-B14F-4D97-AF65-F5344CB8AC3E}">
        <p14:creationId xmlns:p14="http://schemas.microsoft.com/office/powerpoint/2010/main" val="156655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This link illustrates how selecting a form for data is an act of interpretation.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Different ways of representing data changes the way we might interpret it: </a:t>
            </a:r>
            <a:r>
              <a:rPr lang="en-US" dirty="0"/>
              <a:t>https://</a:t>
            </a:r>
            <a:r>
              <a:rPr lang="en-US" dirty="0" err="1"/>
              <a:t>flowingdata.com</a:t>
            </a:r>
            <a:r>
              <a:rPr lang="en-US" dirty="0"/>
              <a:t>/2017/01/24/one-dataset-visualized-25-ways/#jp-carousel-47350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Process of understanding data is interactive process on many levels. Through dynamism you can see multiple facets of same dataset.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Exposes facets of creating data vis: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10</a:t>
            </a:fld>
            <a:endParaRPr lang="en-US"/>
          </a:p>
        </p:txBody>
      </p:sp>
    </p:spTree>
    <p:extLst>
      <p:ext uri="{BB962C8B-B14F-4D97-AF65-F5344CB8AC3E}">
        <p14:creationId xmlns:p14="http://schemas.microsoft.com/office/powerpoint/2010/main" val="2554126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11</a:t>
            </a:fld>
            <a:endParaRPr lang="en-US"/>
          </a:p>
        </p:txBody>
      </p:sp>
    </p:spTree>
    <p:extLst>
      <p:ext uri="{BB962C8B-B14F-4D97-AF65-F5344CB8AC3E}">
        <p14:creationId xmlns:p14="http://schemas.microsoft.com/office/powerpoint/2010/main" val="870156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dirty="0">
                <a:solidFill>
                  <a:schemeClr val="tx1"/>
                </a:solidFill>
                <a:effectLst/>
                <a:latin typeface="+mn-lt"/>
                <a:ea typeface="+mn-ea"/>
                <a:cs typeface="+mn-cs"/>
              </a:rPr>
              <a:t>This has several problems. First, it’s never a good idea to illustrate elements of a chart. What does it even mean that five books is equal to 75%, or that 16 books is equal to 82%? But ultimately, this is a column chart, and column charts must always start the y-axis at zero. </a:t>
            </a:r>
          </a:p>
          <a:p>
            <a:pPr marL="0" indent="0">
              <a:buFont typeface="Arial" panose="020B0604020202020204" pitchFamily="34" charset="0"/>
              <a:buNone/>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GB" sz="1200" b="0" i="0" u="none" strike="noStrike" kern="1200" dirty="0">
                <a:solidFill>
                  <a:schemeClr val="tx1"/>
                </a:solidFill>
                <a:effectLst/>
                <a:latin typeface="+mn-lt"/>
                <a:ea typeface="+mn-ea"/>
                <a:cs typeface="+mn-cs"/>
              </a:rPr>
              <a:t>A column chart is the worst possible way to show these data, even with a fixed y-axis. In chart-making, choosing the appropriate form to represent the data on hand is of utmost importance. And when you want to show subtle changes in rates over time, you use a line chart. </a:t>
            </a:r>
          </a:p>
          <a:p>
            <a:pPr marL="0" indent="0">
              <a:buFont typeface="Arial" panose="020B0604020202020204" pitchFamily="34" charset="0"/>
              <a:buNone/>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https://</a:t>
            </a:r>
            <a:r>
              <a:rPr lang="en-US" dirty="0" err="1"/>
              <a:t>qz.com</a:t>
            </a:r>
            <a:r>
              <a:rPr lang="en-US" dirty="0"/>
              <a:t>/580859/the-most-misleading-charts-of-2015-fixed/</a:t>
            </a:r>
          </a:p>
        </p:txBody>
      </p:sp>
      <p:sp>
        <p:nvSpPr>
          <p:cNvPr id="4" name="Slide Number Placeholder 3"/>
          <p:cNvSpPr>
            <a:spLocks noGrp="1"/>
          </p:cNvSpPr>
          <p:nvPr>
            <p:ph type="sldNum" sz="quarter" idx="5"/>
          </p:nvPr>
        </p:nvSpPr>
        <p:spPr/>
        <p:txBody>
          <a:bodyPr/>
          <a:lstStyle/>
          <a:p>
            <a:fld id="{BF25FF4D-D286-9945-84D1-EE6F4129429D}" type="slidenum">
              <a:rPr lang="en-US" smtClean="0"/>
              <a:t>12</a:t>
            </a:fld>
            <a:endParaRPr lang="en-US"/>
          </a:p>
        </p:txBody>
      </p:sp>
    </p:spTree>
    <p:extLst>
      <p:ext uri="{BB962C8B-B14F-4D97-AF65-F5344CB8AC3E}">
        <p14:creationId xmlns:p14="http://schemas.microsoft.com/office/powerpoint/2010/main" val="158397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dirty="0">
                <a:solidFill>
                  <a:schemeClr val="tx1"/>
                </a:solidFill>
                <a:effectLst/>
                <a:latin typeface="+mn-lt"/>
                <a:ea typeface="+mn-ea"/>
                <a:cs typeface="+mn-cs"/>
              </a:rPr>
              <a:t>There are a few things we can get out of this larger context. One is that graduation rates were already trending upward when Barack Obama became president. Another is that, as of 2012, the percentage point increase in graduation rates was higher under Obama than any previous president. And if the 2014 graduation rate was 82%, as the White House chart shows, that increase is actually closer to seven points.</a:t>
            </a:r>
          </a:p>
          <a:p>
            <a:pPr marL="0" indent="0">
              <a:buFont typeface="Arial" panose="020B0604020202020204" pitchFamily="34" charset="0"/>
              <a:buNone/>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https://</a:t>
            </a:r>
            <a:r>
              <a:rPr lang="en-US" dirty="0" err="1"/>
              <a:t>qz.com</a:t>
            </a:r>
            <a:r>
              <a:rPr lang="en-US" dirty="0"/>
              <a:t>/580859/the-most-misleading-charts-of-2015-fixed/</a:t>
            </a:r>
          </a:p>
        </p:txBody>
      </p:sp>
      <p:sp>
        <p:nvSpPr>
          <p:cNvPr id="4" name="Slide Number Placeholder 3"/>
          <p:cNvSpPr>
            <a:spLocks noGrp="1"/>
          </p:cNvSpPr>
          <p:nvPr>
            <p:ph type="sldNum" sz="quarter" idx="5"/>
          </p:nvPr>
        </p:nvSpPr>
        <p:spPr/>
        <p:txBody>
          <a:bodyPr/>
          <a:lstStyle/>
          <a:p>
            <a:fld id="{BF25FF4D-D286-9945-84D1-EE6F4129429D}" type="slidenum">
              <a:rPr lang="en-US" smtClean="0"/>
              <a:t>13</a:t>
            </a:fld>
            <a:endParaRPr lang="en-US"/>
          </a:p>
        </p:txBody>
      </p:sp>
    </p:spTree>
    <p:extLst>
      <p:ext uri="{BB962C8B-B14F-4D97-AF65-F5344CB8AC3E}">
        <p14:creationId xmlns:p14="http://schemas.microsoft.com/office/powerpoint/2010/main" val="285680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14</a:t>
            </a:fld>
            <a:endParaRPr lang="en-US"/>
          </a:p>
        </p:txBody>
      </p:sp>
    </p:spTree>
    <p:extLst>
      <p:ext uri="{BB962C8B-B14F-4D97-AF65-F5344CB8AC3E}">
        <p14:creationId xmlns:p14="http://schemas.microsoft.com/office/powerpoint/2010/main" val="3657363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dirty="0">
                <a:solidFill>
                  <a:schemeClr val="tx1"/>
                </a:solidFill>
                <a:effectLst/>
                <a:latin typeface="+mn-lt"/>
                <a:ea typeface="+mn-ea"/>
                <a:cs typeface="+mn-cs"/>
              </a:rPr>
              <a:t>Charles </a:t>
            </a:r>
            <a:r>
              <a:rPr lang="en-GB" sz="1200" b="0" i="0" u="none" strike="noStrike" kern="1200" dirty="0" err="1">
                <a:solidFill>
                  <a:schemeClr val="tx1"/>
                </a:solidFill>
                <a:effectLst/>
                <a:latin typeface="+mn-lt"/>
                <a:ea typeface="+mn-ea"/>
                <a:cs typeface="+mn-cs"/>
              </a:rPr>
              <a:t>Minard</a:t>
            </a:r>
            <a:r>
              <a:rPr lang="en-GB" sz="1200" b="0" i="0" u="none" strike="noStrike" kern="1200" dirty="0">
                <a:solidFill>
                  <a:schemeClr val="tx1"/>
                </a:solidFill>
                <a:effectLst/>
                <a:latin typeface="+mn-lt"/>
                <a:ea typeface="+mn-ea"/>
                <a:cs typeface="+mn-cs"/>
              </a:rPr>
              <a:t>. 1812 The illustration depicts Napoleon's army departing the Polish-Russian border. A thick band illustrates the size of his army at specific geographic points during their advance and retreat. It displays six types of data in two dimensions: the number of Napoleon's troops; the distance </a:t>
            </a:r>
            <a:r>
              <a:rPr lang="en-GB" sz="1200" b="0" i="0" u="none" strike="noStrike" kern="1200" dirty="0" err="1">
                <a:solidFill>
                  <a:schemeClr val="tx1"/>
                </a:solidFill>
                <a:effectLst/>
                <a:latin typeface="+mn-lt"/>
                <a:ea typeface="+mn-ea"/>
                <a:cs typeface="+mn-cs"/>
              </a:rPr>
              <a:t>traveled</a:t>
            </a:r>
            <a:r>
              <a:rPr lang="en-GB" sz="1200" b="0" i="0" u="none" strike="noStrike" kern="1200" dirty="0">
                <a:solidFill>
                  <a:schemeClr val="tx1"/>
                </a:solidFill>
                <a:effectLst/>
                <a:latin typeface="+mn-lt"/>
                <a:ea typeface="+mn-ea"/>
                <a:cs typeface="+mn-cs"/>
              </a:rPr>
              <a:t>; temperature; latitude and longitude; direction of travel; and location relative to specific dates without making mention of Napoleon</a:t>
            </a: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15</a:t>
            </a:fld>
            <a:endParaRPr lang="en-US"/>
          </a:p>
        </p:txBody>
      </p:sp>
    </p:spTree>
    <p:extLst>
      <p:ext uri="{BB962C8B-B14F-4D97-AF65-F5344CB8AC3E}">
        <p14:creationId xmlns:p14="http://schemas.microsoft.com/office/powerpoint/2010/main" val="322022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16</a:t>
            </a:fld>
            <a:endParaRPr lang="en-US"/>
          </a:p>
        </p:txBody>
      </p:sp>
    </p:spTree>
    <p:extLst>
      <p:ext uri="{BB962C8B-B14F-4D97-AF65-F5344CB8AC3E}">
        <p14:creationId xmlns:p14="http://schemas.microsoft.com/office/powerpoint/2010/main" val="231539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17</a:t>
            </a:fld>
            <a:endParaRPr lang="en-US"/>
          </a:p>
        </p:txBody>
      </p:sp>
    </p:spTree>
    <p:extLst>
      <p:ext uri="{BB962C8B-B14F-4D97-AF65-F5344CB8AC3E}">
        <p14:creationId xmlns:p14="http://schemas.microsoft.com/office/powerpoint/2010/main" val="1280684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r>
              <a:rPr lang="en-GB" sz="1200" kern="1200" dirty="0">
                <a:solidFill>
                  <a:schemeClr val="tx1"/>
                </a:solidFill>
                <a:effectLst/>
                <a:latin typeface="+mn-lt"/>
                <a:ea typeface="+mn-ea"/>
                <a:cs typeface="+mn-cs"/>
              </a:rPr>
              <a:t>But what does it mean? Talking about where high speed trains are around the world. To make purposeful designs: data-ink ration.</a:t>
            </a:r>
            <a:r>
              <a:rPr lang="en-GB" dirty="0">
                <a:effectLst/>
              </a:rPr>
              <a:t> </a:t>
            </a:r>
          </a:p>
          <a:p>
            <a:pPr marL="0" indent="0">
              <a:buFont typeface="Arial" panose="020B0604020202020204" pitchFamily="34" charset="0"/>
              <a:buNone/>
            </a:pPr>
            <a:endParaRPr lang="en-GB" dirty="0">
              <a:effectLst/>
            </a:endParaRPr>
          </a:p>
          <a:p>
            <a:pPr marL="0" indent="0">
              <a:buFont typeface="Arial" panose="020B0604020202020204" pitchFamily="34" charset="0"/>
              <a:buNone/>
            </a:pPr>
            <a:r>
              <a:rPr lang="en-US" dirty="0"/>
              <a:t>https://</a:t>
            </a:r>
            <a:r>
              <a:rPr lang="en-US" dirty="0" err="1"/>
              <a:t>i.pinimg.com</a:t>
            </a:r>
            <a:r>
              <a:rPr lang="en-US" dirty="0"/>
              <a:t>/736x/89/a6/52/89a6520f4686347db400baaf5e2746fa.jpg</a:t>
            </a:r>
          </a:p>
        </p:txBody>
      </p:sp>
      <p:sp>
        <p:nvSpPr>
          <p:cNvPr id="4" name="Slide Number Placeholder 3"/>
          <p:cNvSpPr>
            <a:spLocks noGrp="1"/>
          </p:cNvSpPr>
          <p:nvPr>
            <p:ph type="sldNum" sz="quarter" idx="5"/>
          </p:nvPr>
        </p:nvSpPr>
        <p:spPr/>
        <p:txBody>
          <a:bodyPr/>
          <a:lstStyle/>
          <a:p>
            <a:fld id="{BF25FF4D-D286-9945-84D1-EE6F4129429D}" type="slidenum">
              <a:rPr lang="en-US" smtClean="0"/>
              <a:t>18</a:t>
            </a:fld>
            <a:endParaRPr lang="en-US"/>
          </a:p>
        </p:txBody>
      </p:sp>
    </p:spTree>
    <p:extLst>
      <p:ext uri="{BB962C8B-B14F-4D97-AF65-F5344CB8AC3E}">
        <p14:creationId xmlns:p14="http://schemas.microsoft.com/office/powerpoint/2010/main" val="238924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From Accurate studio: https://</a:t>
            </a:r>
            <a:r>
              <a:rPr lang="en-US" dirty="0" err="1"/>
              <a:t>www.accurat.it</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Beautiful, but really difficult to interpret</a:t>
            </a:r>
          </a:p>
        </p:txBody>
      </p:sp>
      <p:sp>
        <p:nvSpPr>
          <p:cNvPr id="4" name="Slide Number Placeholder 3"/>
          <p:cNvSpPr>
            <a:spLocks noGrp="1"/>
          </p:cNvSpPr>
          <p:nvPr>
            <p:ph type="sldNum" sz="quarter" idx="5"/>
          </p:nvPr>
        </p:nvSpPr>
        <p:spPr/>
        <p:txBody>
          <a:bodyPr/>
          <a:lstStyle/>
          <a:p>
            <a:fld id="{BF25FF4D-D286-9945-84D1-EE6F4129429D}" type="slidenum">
              <a:rPr lang="en-US" smtClean="0"/>
              <a:t>19</a:t>
            </a:fld>
            <a:endParaRPr lang="en-US"/>
          </a:p>
        </p:txBody>
      </p:sp>
    </p:spTree>
    <p:extLst>
      <p:ext uri="{BB962C8B-B14F-4D97-AF65-F5344CB8AC3E}">
        <p14:creationId xmlns:p14="http://schemas.microsoft.com/office/powerpoint/2010/main" val="1748107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F25FF4D-D286-9945-84D1-EE6F4129429D}" type="slidenum">
              <a:rPr lang="en-US" smtClean="0"/>
              <a:t>2</a:t>
            </a:fld>
            <a:endParaRPr lang="en-US"/>
          </a:p>
        </p:txBody>
      </p:sp>
    </p:spTree>
    <p:extLst>
      <p:ext uri="{BB962C8B-B14F-4D97-AF65-F5344CB8AC3E}">
        <p14:creationId xmlns:p14="http://schemas.microsoft.com/office/powerpoint/2010/main" val="317319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To make purposeful designs: data-ink ration. The amount of data ink on a screen, divided by total ink used to represent the graphic. Remove parts that are not data ink. Remove everything not directly related to communicating data.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20:37</a:t>
            </a:r>
          </a:p>
          <a:p>
            <a:pPr marL="0" indent="0">
              <a:buFont typeface="Arial" panose="020B0604020202020204" pitchFamily="34" charset="0"/>
              <a:buNone/>
            </a:pPr>
            <a:r>
              <a:rPr lang="en-US" dirty="0"/>
              <a:t>https://</a:t>
            </a:r>
            <a:r>
              <a:rPr lang="en-US" dirty="0" err="1"/>
              <a:t>media.ed.ac.uk</a:t>
            </a:r>
            <a:r>
              <a:rPr lang="en-US" dirty="0"/>
              <a:t>/playlist/dedicated/85801351/1_hmmnt0g9/1_kplbl26a</a:t>
            </a:r>
          </a:p>
        </p:txBody>
      </p:sp>
      <p:sp>
        <p:nvSpPr>
          <p:cNvPr id="4" name="Slide Number Placeholder 3"/>
          <p:cNvSpPr>
            <a:spLocks noGrp="1"/>
          </p:cNvSpPr>
          <p:nvPr>
            <p:ph type="sldNum" sz="quarter" idx="5"/>
          </p:nvPr>
        </p:nvSpPr>
        <p:spPr/>
        <p:txBody>
          <a:bodyPr/>
          <a:lstStyle/>
          <a:p>
            <a:fld id="{BF25FF4D-D286-9945-84D1-EE6F4129429D}" type="slidenum">
              <a:rPr lang="en-US" smtClean="0"/>
              <a:t>20</a:t>
            </a:fld>
            <a:endParaRPr lang="en-US"/>
          </a:p>
        </p:txBody>
      </p:sp>
    </p:spTree>
    <p:extLst>
      <p:ext uri="{BB962C8B-B14F-4D97-AF65-F5344CB8AC3E}">
        <p14:creationId xmlns:p14="http://schemas.microsoft.com/office/powerpoint/2010/main" val="2760418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BF25FF4D-D286-9945-84D1-EE6F4129429D}" type="slidenum">
              <a:rPr lang="en-US" smtClean="0"/>
              <a:t>21</a:t>
            </a:fld>
            <a:endParaRPr lang="en-US"/>
          </a:p>
        </p:txBody>
      </p:sp>
    </p:spTree>
    <p:extLst>
      <p:ext uri="{BB962C8B-B14F-4D97-AF65-F5344CB8AC3E}">
        <p14:creationId xmlns:p14="http://schemas.microsoft.com/office/powerpoint/2010/main" val="302277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Statements are determined by the scale set by these graph.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[from Gian Marco’s class slides]</a:t>
            </a:r>
          </a:p>
        </p:txBody>
      </p:sp>
      <p:sp>
        <p:nvSpPr>
          <p:cNvPr id="4" name="Slide Number Placeholder 3"/>
          <p:cNvSpPr>
            <a:spLocks noGrp="1"/>
          </p:cNvSpPr>
          <p:nvPr>
            <p:ph type="sldNum" sz="quarter" idx="5"/>
          </p:nvPr>
        </p:nvSpPr>
        <p:spPr/>
        <p:txBody>
          <a:bodyPr/>
          <a:lstStyle/>
          <a:p>
            <a:fld id="{BF25FF4D-D286-9945-84D1-EE6F4129429D}" type="slidenum">
              <a:rPr lang="en-US" smtClean="0"/>
              <a:t>22</a:t>
            </a:fld>
            <a:endParaRPr lang="en-US"/>
          </a:p>
        </p:txBody>
      </p:sp>
    </p:spTree>
    <p:extLst>
      <p:ext uri="{BB962C8B-B14F-4D97-AF65-F5344CB8AC3E}">
        <p14:creationId xmlns:p14="http://schemas.microsoft.com/office/powerpoint/2010/main" val="1532737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Makes it seem that abortions are up at a proportionate rate to cancer screenings going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a:t>
            </a:r>
            <a:r>
              <a:rPr lang="en-US" dirty="0" err="1"/>
              <a:t>qz.com</a:t>
            </a:r>
            <a:r>
              <a:rPr lang="en-US" dirty="0"/>
              <a:t>/580859/the-most-misleading-charts-of-2015-fixed/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23</a:t>
            </a:fld>
            <a:endParaRPr lang="en-US"/>
          </a:p>
        </p:txBody>
      </p:sp>
    </p:spTree>
    <p:extLst>
      <p:ext uri="{BB962C8B-B14F-4D97-AF65-F5344CB8AC3E}">
        <p14:creationId xmlns:p14="http://schemas.microsoft.com/office/powerpoint/2010/main" val="2549754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same data, visualized in a more accurate way. Here you see that abortion has only gone up a small percentage, and while cancer screenings are going down, cancer screenings still far surpass abortions.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a:t>
            </a:r>
            <a:r>
              <a:rPr lang="en-US" dirty="0" err="1"/>
              <a:t>qz.com</a:t>
            </a:r>
            <a:r>
              <a:rPr lang="en-US" dirty="0"/>
              <a:t>/580859/the-most-misleading-charts-of-2015-fixed/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24</a:t>
            </a:fld>
            <a:endParaRPr lang="en-US"/>
          </a:p>
        </p:txBody>
      </p:sp>
    </p:spTree>
    <p:extLst>
      <p:ext uri="{BB962C8B-B14F-4D97-AF65-F5344CB8AC3E}">
        <p14:creationId xmlns:p14="http://schemas.microsoft.com/office/powerpoint/2010/main" val="168278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Event this Thursday: </a:t>
            </a:r>
            <a:r>
              <a:rPr lang="en-GB" sz="1200" b="0" i="0" u="sng" strike="noStrike" kern="1200" dirty="0">
                <a:solidFill>
                  <a:schemeClr val="tx1"/>
                </a:solidFill>
                <a:effectLst/>
                <a:latin typeface="+mn-lt"/>
                <a:ea typeface="+mn-ea"/>
                <a:cs typeface="+mn-cs"/>
                <a:hlinkClick r:id="rId3"/>
              </a:rPr>
              <a:t>https://www.eventbrite.co.uk/e/zero-carbon-scotland-what-must-we-do-and-how-quickly-can-we-do-it-justly-tickets-56577964214</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a:t>
            </a:r>
          </a:p>
          <a:p>
            <a:r>
              <a:rPr lang="en-US" b="0" dirty="0"/>
              <a:t>NYT article: https://</a:t>
            </a:r>
            <a:r>
              <a:rPr lang="en-US" b="0" dirty="0" err="1"/>
              <a:t>www.nytimes.com</a:t>
            </a:r>
            <a:r>
              <a:rPr lang="en-US" b="0" dirty="0"/>
              <a:t>/2019/02/16/style/plastic-how-to-use-</a:t>
            </a:r>
            <a:r>
              <a:rPr lang="en-US" b="0"/>
              <a:t>less.html</a:t>
            </a:r>
            <a:endParaRPr lang="en-US" b="0" dirty="0"/>
          </a:p>
        </p:txBody>
      </p:sp>
      <p:sp>
        <p:nvSpPr>
          <p:cNvPr id="4" name="Slide Number Placeholder 3"/>
          <p:cNvSpPr>
            <a:spLocks noGrp="1"/>
          </p:cNvSpPr>
          <p:nvPr>
            <p:ph type="sldNum" sz="quarter" idx="5"/>
          </p:nvPr>
        </p:nvSpPr>
        <p:spPr/>
        <p:txBody>
          <a:bodyPr/>
          <a:lstStyle/>
          <a:p>
            <a:fld id="{BF25FF4D-D286-9945-84D1-EE6F4129429D}" type="slidenum">
              <a:rPr lang="en-US" smtClean="0"/>
              <a:t>3</a:t>
            </a:fld>
            <a:endParaRPr lang="en-US"/>
          </a:p>
        </p:txBody>
      </p:sp>
    </p:spTree>
    <p:extLst>
      <p:ext uri="{BB962C8B-B14F-4D97-AF65-F5344CB8AC3E}">
        <p14:creationId xmlns:p14="http://schemas.microsoft.com/office/powerpoint/2010/main" val="18385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http://dh101.humanities.ucla.edu/?</a:t>
            </a:r>
            <a:r>
              <a:rPr lang="en-US" dirty="0" err="1"/>
              <a:t>page_id</a:t>
            </a:r>
            <a:r>
              <a:rPr lang="en-US" dirty="0"/>
              <a:t>=40</a:t>
            </a:r>
          </a:p>
        </p:txBody>
      </p:sp>
      <p:sp>
        <p:nvSpPr>
          <p:cNvPr id="4" name="Slide Number Placeholder 3"/>
          <p:cNvSpPr>
            <a:spLocks noGrp="1"/>
          </p:cNvSpPr>
          <p:nvPr>
            <p:ph type="sldNum" sz="quarter" idx="5"/>
          </p:nvPr>
        </p:nvSpPr>
        <p:spPr/>
        <p:txBody>
          <a:bodyPr/>
          <a:lstStyle/>
          <a:p>
            <a:fld id="{BF25FF4D-D286-9945-84D1-EE6F4129429D}" type="slidenum">
              <a:rPr lang="en-US" smtClean="0"/>
              <a:t>4</a:t>
            </a:fld>
            <a:endParaRPr lang="en-US"/>
          </a:p>
        </p:txBody>
      </p:sp>
    </p:spTree>
    <p:extLst>
      <p:ext uri="{BB962C8B-B14F-4D97-AF65-F5344CB8AC3E}">
        <p14:creationId xmlns:p14="http://schemas.microsoft.com/office/powerpoint/2010/main" val="163117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But not all data are ‘facts’ – some might be untrue. Facts, actually, often come from data</a:t>
            </a:r>
          </a:p>
          <a:p>
            <a:pPr marL="0" indent="0">
              <a:buFont typeface="Arial" panose="020B0604020202020204" pitchFamily="34" charset="0"/>
              <a:buNone/>
            </a:pPr>
            <a:r>
              <a:rPr lang="en-US" dirty="0"/>
              <a:t>Informational – all about the ability to process something, whether or not it’s factual. But this also poses difficulty because we think of information as arising from data. Also, some data don’t contain information about anything, such as data on a CD or DVD. </a:t>
            </a:r>
          </a:p>
          <a:p>
            <a:pPr marL="0" indent="0">
              <a:buFont typeface="Arial" panose="020B0604020202020204" pitchFamily="34" charset="0"/>
              <a:buNone/>
            </a:pPr>
            <a:r>
              <a:rPr lang="en-US" dirty="0"/>
              <a:t>Computational – reduced to material support</a:t>
            </a:r>
          </a:p>
          <a:p>
            <a:pPr marL="0" indent="0">
              <a:buFont typeface="Arial" panose="020B0604020202020204" pitchFamily="34" charset="0"/>
              <a:buNone/>
            </a:pPr>
            <a:r>
              <a:rPr lang="en-US" dirty="0" err="1"/>
              <a:t>Diaphoric</a:t>
            </a:r>
            <a:r>
              <a:rPr lang="en-US" dirty="0"/>
              <a:t> – a signal that can be interpreted</a:t>
            </a:r>
          </a:p>
        </p:txBody>
      </p:sp>
      <p:sp>
        <p:nvSpPr>
          <p:cNvPr id="4" name="Slide Number Placeholder 3"/>
          <p:cNvSpPr>
            <a:spLocks noGrp="1"/>
          </p:cNvSpPr>
          <p:nvPr>
            <p:ph type="sldNum" sz="quarter" idx="5"/>
          </p:nvPr>
        </p:nvSpPr>
        <p:spPr/>
        <p:txBody>
          <a:bodyPr/>
          <a:lstStyle/>
          <a:p>
            <a:fld id="{BF25FF4D-D286-9945-84D1-EE6F4129429D}" type="slidenum">
              <a:rPr lang="en-US" smtClean="0"/>
              <a:t>5</a:t>
            </a:fld>
            <a:endParaRPr lang="en-US"/>
          </a:p>
        </p:txBody>
      </p:sp>
    </p:spTree>
    <p:extLst>
      <p:ext uri="{BB962C8B-B14F-4D97-AF65-F5344CB8AC3E}">
        <p14:creationId xmlns:p14="http://schemas.microsoft.com/office/powerpoint/2010/main" val="309110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But not all data are ‘facts’ – some might be untrue. Facts, actually, often come from data</a:t>
            </a:r>
          </a:p>
          <a:p>
            <a:pPr marL="0" indent="0">
              <a:buFont typeface="Arial" panose="020B0604020202020204" pitchFamily="34" charset="0"/>
              <a:buNone/>
            </a:pPr>
            <a:r>
              <a:rPr lang="en-US" dirty="0"/>
              <a:t>Informational – all about the ability to process something, whether or not it’s factual. But this also poses difficulty because we think of information as arising from data. Also, some data don’t contain information about anything, such as data on a CD or DVD. </a:t>
            </a:r>
          </a:p>
          <a:p>
            <a:pPr marL="0" indent="0">
              <a:buFont typeface="Arial" panose="020B0604020202020204" pitchFamily="34" charset="0"/>
              <a:buNone/>
            </a:pPr>
            <a:r>
              <a:rPr lang="en-US" dirty="0"/>
              <a:t>Computational – reduced to material support</a:t>
            </a:r>
          </a:p>
          <a:p>
            <a:pPr marL="0" indent="0">
              <a:buFont typeface="Arial" panose="020B0604020202020204" pitchFamily="34" charset="0"/>
              <a:buNone/>
            </a:pPr>
            <a:r>
              <a:rPr lang="en-US" dirty="0" err="1"/>
              <a:t>Diaphoric</a:t>
            </a:r>
            <a:r>
              <a:rPr lang="en-US" dirty="0"/>
              <a:t> – a signal that can be interpreted</a:t>
            </a:r>
          </a:p>
        </p:txBody>
      </p:sp>
      <p:sp>
        <p:nvSpPr>
          <p:cNvPr id="4" name="Slide Number Placeholder 3"/>
          <p:cNvSpPr>
            <a:spLocks noGrp="1"/>
          </p:cNvSpPr>
          <p:nvPr>
            <p:ph type="sldNum" sz="quarter" idx="5"/>
          </p:nvPr>
        </p:nvSpPr>
        <p:spPr/>
        <p:txBody>
          <a:bodyPr/>
          <a:lstStyle/>
          <a:p>
            <a:fld id="{BF25FF4D-D286-9945-84D1-EE6F4129429D}" type="slidenum">
              <a:rPr lang="en-US" smtClean="0"/>
              <a:t>6</a:t>
            </a:fld>
            <a:endParaRPr lang="en-US"/>
          </a:p>
        </p:txBody>
      </p:sp>
    </p:spTree>
    <p:extLst>
      <p:ext uri="{BB962C8B-B14F-4D97-AF65-F5344CB8AC3E}">
        <p14:creationId xmlns:p14="http://schemas.microsoft.com/office/powerpoint/2010/main" val="259288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7</a:t>
            </a:fld>
            <a:endParaRPr lang="en-US"/>
          </a:p>
        </p:txBody>
      </p:sp>
    </p:spTree>
    <p:extLst>
      <p:ext uri="{BB962C8B-B14F-4D97-AF65-F5344CB8AC3E}">
        <p14:creationId xmlns:p14="http://schemas.microsoft.com/office/powerpoint/2010/main" val="14492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http://dh101.humanities.ucla.edu/?</a:t>
            </a:r>
            <a:r>
              <a:rPr lang="en-US" dirty="0" err="1"/>
              <a:t>page_id</a:t>
            </a:r>
            <a:r>
              <a:rPr lang="en-US" dirty="0"/>
              <a:t>=40</a:t>
            </a:r>
          </a:p>
        </p:txBody>
      </p:sp>
      <p:sp>
        <p:nvSpPr>
          <p:cNvPr id="4" name="Slide Number Placeholder 3"/>
          <p:cNvSpPr>
            <a:spLocks noGrp="1"/>
          </p:cNvSpPr>
          <p:nvPr>
            <p:ph type="sldNum" sz="quarter" idx="5"/>
          </p:nvPr>
        </p:nvSpPr>
        <p:spPr/>
        <p:txBody>
          <a:bodyPr/>
          <a:lstStyle/>
          <a:p>
            <a:fld id="{BF25FF4D-D286-9945-84D1-EE6F4129429D}" type="slidenum">
              <a:rPr lang="en-US" smtClean="0"/>
              <a:t>8</a:t>
            </a:fld>
            <a:endParaRPr lang="en-US"/>
          </a:p>
        </p:txBody>
      </p:sp>
    </p:spTree>
    <p:extLst>
      <p:ext uri="{BB962C8B-B14F-4D97-AF65-F5344CB8AC3E}">
        <p14:creationId xmlns:p14="http://schemas.microsoft.com/office/powerpoint/2010/main" val="1347289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Start from the world, something gives us data from the world (human or sensors), can introduce bias into the data. Maybe not whole data, noisy data. From the data we make a visualisation, either through a human or an algorithm. Human can introduce bias in how they make the visualisation, same with algorithm. It may not be able to deal with complexity of a dataset. The picture wants to go into our brain.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F25FF4D-D286-9945-84D1-EE6F4129429D}" type="slidenum">
              <a:rPr lang="en-US" smtClean="0"/>
              <a:t>9</a:t>
            </a:fld>
            <a:endParaRPr lang="en-US"/>
          </a:p>
        </p:txBody>
      </p:sp>
    </p:spTree>
    <p:extLst>
      <p:ext uri="{BB962C8B-B14F-4D97-AF65-F5344CB8AC3E}">
        <p14:creationId xmlns:p14="http://schemas.microsoft.com/office/powerpoint/2010/main" val="404968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4435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391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8152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3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7306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198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3579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727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3090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08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1EB5C9-1307-BA42-ABA2-0BC069CD8E7F}" type="datetimeFigureOut">
              <a:rPr lang="en-US" smtClean="0"/>
              <a:t>3/7/19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668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8625"/>
            <a:ext cx="7772400" cy="1470025"/>
          </a:xfrm>
        </p:spPr>
        <p:txBody>
          <a:bodyPr/>
          <a:lstStyle/>
          <a:p>
            <a:pPr marL="0" lvl="0" indent="0">
              <a:buNone/>
            </a:pPr>
            <a:r>
              <a:rPr lang="en-GB" dirty="0"/>
              <a:t>DATA, DESIGN &amp; THE CITY</a:t>
            </a:r>
            <a:endParaRPr dirty="0"/>
          </a:p>
        </p:txBody>
      </p:sp>
      <p:sp>
        <p:nvSpPr>
          <p:cNvPr id="3" name="Subtitle 2"/>
          <p:cNvSpPr>
            <a:spLocks noGrp="1"/>
          </p:cNvSpPr>
          <p:nvPr>
            <p:ph type="subTitle" idx="1"/>
          </p:nvPr>
        </p:nvSpPr>
        <p:spPr>
          <a:xfrm>
            <a:off x="1371600" y="3886200"/>
            <a:ext cx="6400800" cy="1752600"/>
          </a:xfrm>
        </p:spPr>
        <p:txBody>
          <a:bodyPr>
            <a:normAutofit fontScale="85000" lnSpcReduction="10000"/>
          </a:bodyPr>
          <a:lstStyle/>
          <a:p>
            <a:pPr marL="0" lvl="0" indent="0">
              <a:buNone/>
            </a:pPr>
            <a:r>
              <a:rPr lang="en-GB" b="1" dirty="0"/>
              <a:t>JAMES STEWART &amp; MORGAN CURRIE</a:t>
            </a:r>
            <a:endParaRPr lang="en-GB" sz="3700" b="1" dirty="0"/>
          </a:p>
          <a:p>
            <a:pPr marL="0" lvl="0" indent="0">
              <a:buNone/>
            </a:pPr>
            <a:endParaRPr lang="en-GB" sz="3700" b="1" dirty="0"/>
          </a:p>
          <a:p>
            <a:pPr marL="0" lvl="0" indent="0">
              <a:buNone/>
            </a:pPr>
            <a:r>
              <a:rPr lang="en-GB" b="1" dirty="0"/>
              <a:t>8 MARCH 2019</a:t>
            </a:r>
            <a:endParaRPr b="1" dirty="0"/>
          </a:p>
        </p:txBody>
      </p:sp>
      <p:sp>
        <p:nvSpPr>
          <p:cNvPr id="4" name="Date Placeholder 3"/>
          <p:cNvSpPr>
            <a:spLocks noGrp="1"/>
          </p:cNvSpPr>
          <p:nvPr>
            <p:ph type="dt" sz="half" idx="4294967295"/>
          </p:nvPr>
        </p:nvSpPr>
        <p:spPr>
          <a:xfrm>
            <a:off x="457200" y="6356350"/>
            <a:ext cx="2133600" cy="365125"/>
          </a:xfrm>
          <a:prstGeom prst="rect">
            <a:avLst/>
          </a:prstGeom>
        </p:spPr>
        <p:txBody>
          <a:bodyPr/>
          <a:lstStyle/>
          <a:p>
            <a:pPr marL="0" lvl="0" indent="0">
              <a:buNone/>
            </a:pPr>
            <a:r>
              <a:t>15 January 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1D67AD-EE2A-F04D-A104-263F1336413E}"/>
              </a:ext>
            </a:extLst>
          </p:cNvPr>
          <p:cNvPicPr>
            <a:picLocks noChangeAspect="1"/>
          </p:cNvPicPr>
          <p:nvPr/>
        </p:nvPicPr>
        <p:blipFill>
          <a:blip r:embed="rId3"/>
          <a:stretch>
            <a:fillRect/>
          </a:stretch>
        </p:blipFill>
        <p:spPr>
          <a:xfrm>
            <a:off x="0" y="1274237"/>
            <a:ext cx="9144000" cy="5071526"/>
          </a:xfrm>
          <a:prstGeom prst="rect">
            <a:avLst/>
          </a:prstGeom>
        </p:spPr>
      </p:pic>
      <p:sp>
        <p:nvSpPr>
          <p:cNvPr id="7" name="Title 1">
            <a:extLst>
              <a:ext uri="{FF2B5EF4-FFF2-40B4-BE49-F238E27FC236}">
                <a16:creationId xmlns:a16="http://schemas.microsoft.com/office/drawing/2014/main" id="{41255D74-16BE-BF4E-B77C-5F433954BBB3}"/>
              </a:ext>
            </a:extLst>
          </p:cNvPr>
          <p:cNvSpPr>
            <a:spLocks noGrp="1"/>
          </p:cNvSpPr>
          <p:nvPr>
            <p:ph type="title"/>
          </p:nvPr>
        </p:nvSpPr>
        <p:spPr>
          <a:xfrm>
            <a:off x="594360" y="247442"/>
            <a:ext cx="7955280" cy="1362075"/>
          </a:xfrm>
        </p:spPr>
        <p:txBody>
          <a:bodyPr>
            <a:normAutofit/>
          </a:bodyPr>
          <a:lstStyle/>
          <a:p>
            <a:pPr algn="ctr" fontAlgn="base"/>
            <a:r>
              <a:rPr lang="en-GB" dirty="0"/>
              <a:t>1 dataset visualised 25 ways</a:t>
            </a:r>
            <a:endParaRPr lang="en-GB" b="0" dirty="0"/>
          </a:p>
        </p:txBody>
      </p:sp>
    </p:spTree>
    <p:extLst>
      <p:ext uri="{BB962C8B-B14F-4D97-AF65-F5344CB8AC3E}">
        <p14:creationId xmlns:p14="http://schemas.microsoft.com/office/powerpoint/2010/main" val="376217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6" y="709064"/>
            <a:ext cx="7772400" cy="1362075"/>
          </a:xfrm>
        </p:spPr>
        <p:txBody>
          <a:bodyPr>
            <a:normAutofit/>
          </a:bodyPr>
          <a:lstStyle/>
          <a:p>
            <a:pPr algn="ctr" fontAlgn="base"/>
            <a:r>
              <a:rPr lang="en-GB" dirty="0"/>
              <a:t>Data visualisations</a:t>
            </a:r>
            <a:endParaRPr lang="en-GB" b="0" dirty="0"/>
          </a:p>
        </p:txBody>
      </p:sp>
      <p:sp>
        <p:nvSpPr>
          <p:cNvPr id="4" name="TextBox 3">
            <a:extLst>
              <a:ext uri="{FF2B5EF4-FFF2-40B4-BE49-F238E27FC236}">
                <a16:creationId xmlns:a16="http://schemas.microsoft.com/office/drawing/2014/main" id="{0F492D7D-75AB-6041-AA64-9152EC041E90}"/>
              </a:ext>
            </a:extLst>
          </p:cNvPr>
          <p:cNvSpPr txBox="1"/>
          <p:nvPr/>
        </p:nvSpPr>
        <p:spPr>
          <a:xfrm>
            <a:off x="199635" y="1623931"/>
            <a:ext cx="8944365" cy="6894195"/>
          </a:xfrm>
          <a:prstGeom prst="rect">
            <a:avLst/>
          </a:prstGeom>
          <a:noFill/>
        </p:spPr>
        <p:txBody>
          <a:bodyPr wrap="square" rtlCol="0">
            <a:spAutoFit/>
          </a:bodyPr>
          <a:lstStyle/>
          <a:p>
            <a:pPr lvl="1"/>
            <a:endParaRPr lang="en-GB" sz="20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Some things to keep in mind:</a:t>
            </a:r>
          </a:p>
          <a:p>
            <a:pPr lvl="1"/>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	Is data discrete or continuous?</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	For instance, if you are showing change over time,	use a 	continuous graph.</a:t>
            </a:r>
          </a:p>
          <a:p>
            <a:pPr marL="800100" lvl="1" indent="-342900">
              <a:buFont typeface="Arial" panose="020B0604020202020204" pitchFamily="34" charset="0"/>
              <a:buChar char="•"/>
            </a:pPr>
            <a:endParaRPr lang="en-GB" sz="17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17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buAutoNum type="arabicPeriod"/>
            </a:pPr>
            <a:endParaRPr lang="en-GB" sz="2000" b="1" dirty="0">
              <a:solidFill>
                <a:schemeClr val="bg1"/>
              </a:solidFill>
              <a:latin typeface="Century Gothic" panose="020B0502020202020204" pitchFamily="34" charset="0"/>
            </a:endParaRPr>
          </a:p>
          <a:p>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50868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4EB75-BD6D-594D-A238-C649FEAA3783}"/>
              </a:ext>
            </a:extLst>
          </p:cNvPr>
          <p:cNvPicPr>
            <a:picLocks noChangeAspect="1"/>
          </p:cNvPicPr>
          <p:nvPr/>
        </p:nvPicPr>
        <p:blipFill>
          <a:blip r:embed="rId3"/>
          <a:stretch>
            <a:fillRect/>
          </a:stretch>
        </p:blipFill>
        <p:spPr>
          <a:xfrm>
            <a:off x="635000" y="1460500"/>
            <a:ext cx="7874000" cy="3937000"/>
          </a:xfrm>
          <a:prstGeom prst="rect">
            <a:avLst/>
          </a:prstGeom>
        </p:spPr>
      </p:pic>
    </p:spTree>
    <p:extLst>
      <p:ext uri="{BB962C8B-B14F-4D97-AF65-F5344CB8AC3E}">
        <p14:creationId xmlns:p14="http://schemas.microsoft.com/office/powerpoint/2010/main" val="359360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B0F9E4-DE1E-D541-B708-6452B4B36CD2}"/>
              </a:ext>
            </a:extLst>
          </p:cNvPr>
          <p:cNvPicPr>
            <a:picLocks noChangeAspect="1"/>
          </p:cNvPicPr>
          <p:nvPr/>
        </p:nvPicPr>
        <p:blipFill>
          <a:blip r:embed="rId3"/>
          <a:stretch>
            <a:fillRect/>
          </a:stretch>
        </p:blipFill>
        <p:spPr>
          <a:xfrm>
            <a:off x="635000" y="901700"/>
            <a:ext cx="7874000" cy="5054600"/>
          </a:xfrm>
          <a:prstGeom prst="rect">
            <a:avLst/>
          </a:prstGeom>
        </p:spPr>
      </p:pic>
    </p:spTree>
    <p:extLst>
      <p:ext uri="{BB962C8B-B14F-4D97-AF65-F5344CB8AC3E}">
        <p14:creationId xmlns:p14="http://schemas.microsoft.com/office/powerpoint/2010/main" val="145497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6" y="709064"/>
            <a:ext cx="7772400" cy="1362075"/>
          </a:xfrm>
        </p:spPr>
        <p:txBody>
          <a:bodyPr>
            <a:normAutofit/>
          </a:bodyPr>
          <a:lstStyle/>
          <a:p>
            <a:pPr algn="ctr" fontAlgn="base"/>
            <a:r>
              <a:rPr lang="en-GB" dirty="0"/>
              <a:t>Data visualisations</a:t>
            </a:r>
            <a:endParaRPr lang="en-GB" b="0" dirty="0"/>
          </a:p>
        </p:txBody>
      </p:sp>
      <p:sp>
        <p:nvSpPr>
          <p:cNvPr id="4" name="TextBox 3">
            <a:extLst>
              <a:ext uri="{FF2B5EF4-FFF2-40B4-BE49-F238E27FC236}">
                <a16:creationId xmlns:a16="http://schemas.microsoft.com/office/drawing/2014/main" id="{0F492D7D-75AB-6041-AA64-9152EC041E90}"/>
              </a:ext>
            </a:extLst>
          </p:cNvPr>
          <p:cNvSpPr txBox="1"/>
          <p:nvPr/>
        </p:nvSpPr>
        <p:spPr>
          <a:xfrm>
            <a:off x="0" y="1638921"/>
            <a:ext cx="8944365" cy="7617470"/>
          </a:xfrm>
          <a:prstGeom prst="rect">
            <a:avLst/>
          </a:prstGeom>
          <a:noFill/>
        </p:spPr>
        <p:txBody>
          <a:bodyPr wrap="square" rtlCol="0">
            <a:spAutoFit/>
          </a:bodyPr>
          <a:lstStyle/>
          <a:p>
            <a:pPr lvl="1"/>
            <a:endParaRPr lang="en-GB" sz="20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Some things to keep in mind:</a:t>
            </a:r>
          </a:p>
          <a:p>
            <a:pPr lvl="1"/>
            <a:endParaRPr lang="en-GB" sz="20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17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	The way in which you label and order your graphic 	elements will make some arguments more immediately 	evident. If you want to compare quantities, be sure they 	are displayed in proximity.</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	The use of labels is crucial and their design can either aid 	or hinder legibility.</a:t>
            </a:r>
          </a:p>
          <a:p>
            <a:pPr marL="800100" lvl="1" indent="-342900">
              <a:buFont typeface="Arial" panose="020B0604020202020204" pitchFamily="34" charset="0"/>
              <a:buChar char="•"/>
            </a:pPr>
            <a:endParaRPr lang="en-GB"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buAutoNum type="arabicPeriod"/>
            </a:pPr>
            <a:endParaRPr lang="en-GB" sz="2000" b="1" dirty="0">
              <a:solidFill>
                <a:schemeClr val="bg1"/>
              </a:solidFill>
              <a:latin typeface="Century Gothic" panose="020B0502020202020204" pitchFamily="34" charset="0"/>
            </a:endParaRPr>
          </a:p>
          <a:p>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069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EBAEB-CAD4-9B47-8AE5-E807AB63A997}"/>
              </a:ext>
            </a:extLst>
          </p:cNvPr>
          <p:cNvPicPr>
            <a:picLocks noChangeAspect="1"/>
          </p:cNvPicPr>
          <p:nvPr/>
        </p:nvPicPr>
        <p:blipFill>
          <a:blip r:embed="rId3"/>
          <a:stretch>
            <a:fillRect/>
          </a:stretch>
        </p:blipFill>
        <p:spPr>
          <a:xfrm>
            <a:off x="0" y="1251585"/>
            <a:ext cx="9144000" cy="4354830"/>
          </a:xfrm>
          <a:prstGeom prst="rect">
            <a:avLst/>
          </a:prstGeom>
        </p:spPr>
      </p:pic>
    </p:spTree>
    <p:extLst>
      <p:ext uri="{BB962C8B-B14F-4D97-AF65-F5344CB8AC3E}">
        <p14:creationId xmlns:p14="http://schemas.microsoft.com/office/powerpoint/2010/main" val="445333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362075"/>
          </a:xfrm>
        </p:spPr>
        <p:txBody>
          <a:bodyPr>
            <a:normAutofit fontScale="90000"/>
          </a:bodyPr>
          <a:lstStyle/>
          <a:p>
            <a:pPr algn="ctr" fontAlgn="base"/>
            <a:r>
              <a:rPr lang="en-GB" dirty="0"/>
              <a:t>Benjamin Bach’s </a:t>
            </a:r>
            <a:br>
              <a:rPr lang="en-GB" dirty="0"/>
            </a:br>
            <a:r>
              <a:rPr lang="en-GB" dirty="0"/>
              <a:t>6 myths of information visualisations</a:t>
            </a:r>
            <a:endParaRPr lang="en-GB" b="0" dirty="0"/>
          </a:p>
        </p:txBody>
      </p:sp>
    </p:spTree>
    <p:extLst>
      <p:ext uri="{BB962C8B-B14F-4D97-AF65-F5344CB8AC3E}">
        <p14:creationId xmlns:p14="http://schemas.microsoft.com/office/powerpoint/2010/main" val="3367499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362075"/>
          </a:xfrm>
        </p:spPr>
        <p:txBody>
          <a:bodyPr>
            <a:normAutofit fontScale="90000"/>
          </a:bodyPr>
          <a:lstStyle/>
          <a:p>
            <a:pPr algn="ctr" fontAlgn="base"/>
            <a:r>
              <a:rPr lang="en-GB" dirty="0"/>
              <a:t>Myth 1:</a:t>
            </a:r>
            <a:br>
              <a:rPr lang="en-GB" dirty="0"/>
            </a:br>
            <a:r>
              <a:rPr lang="en-GB" dirty="0"/>
              <a:t>Information visualisations are pretty pictures</a:t>
            </a:r>
            <a:endParaRPr lang="en-GB" b="0" dirty="0"/>
          </a:p>
        </p:txBody>
      </p:sp>
    </p:spTree>
    <p:extLst>
      <p:ext uri="{BB962C8B-B14F-4D97-AF65-F5344CB8AC3E}">
        <p14:creationId xmlns:p14="http://schemas.microsoft.com/office/powerpoint/2010/main" val="168221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FA4BD-7CC8-4740-9C04-41B67180D7B9}"/>
              </a:ext>
            </a:extLst>
          </p:cNvPr>
          <p:cNvPicPr>
            <a:picLocks noChangeAspect="1"/>
          </p:cNvPicPr>
          <p:nvPr/>
        </p:nvPicPr>
        <p:blipFill>
          <a:blip r:embed="rId3"/>
          <a:stretch>
            <a:fillRect/>
          </a:stretch>
        </p:blipFill>
        <p:spPr>
          <a:xfrm>
            <a:off x="762000" y="1524000"/>
            <a:ext cx="7620000" cy="3810000"/>
          </a:xfrm>
          <a:prstGeom prst="rect">
            <a:avLst/>
          </a:prstGeom>
        </p:spPr>
      </p:pic>
    </p:spTree>
    <p:extLst>
      <p:ext uri="{BB962C8B-B14F-4D97-AF65-F5344CB8AC3E}">
        <p14:creationId xmlns:p14="http://schemas.microsoft.com/office/powerpoint/2010/main" val="1848367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8EE2D-CA6F-A148-8299-ACB2FE2F8A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2483" y="0"/>
            <a:ext cx="6819034" cy="6858000"/>
          </a:xfrm>
          <a:prstGeom prst="rect">
            <a:avLst/>
          </a:prstGeom>
        </p:spPr>
      </p:pic>
    </p:spTree>
    <p:extLst>
      <p:ext uri="{BB962C8B-B14F-4D97-AF65-F5344CB8AC3E}">
        <p14:creationId xmlns:p14="http://schemas.microsoft.com/office/powerpoint/2010/main" val="3508027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48" y="962718"/>
            <a:ext cx="7772400" cy="1362075"/>
          </a:xfrm>
        </p:spPr>
        <p:txBody>
          <a:bodyPr>
            <a:normAutofit/>
          </a:bodyPr>
          <a:lstStyle/>
          <a:p>
            <a:pPr algn="ctr" fontAlgn="base"/>
            <a:r>
              <a:rPr lang="en-GB" dirty="0"/>
              <a:t>Just writing</a:t>
            </a:r>
            <a:endParaRPr lang="en-GB" b="0" dirty="0"/>
          </a:p>
        </p:txBody>
      </p:sp>
      <p:sp>
        <p:nvSpPr>
          <p:cNvPr id="3" name="TextBox 2">
            <a:extLst>
              <a:ext uri="{FF2B5EF4-FFF2-40B4-BE49-F238E27FC236}">
                <a16:creationId xmlns:a16="http://schemas.microsoft.com/office/drawing/2014/main" id="{27D68367-0469-F24C-A782-45976BA165FB}"/>
              </a:ext>
            </a:extLst>
          </p:cNvPr>
          <p:cNvSpPr txBox="1"/>
          <p:nvPr/>
        </p:nvSpPr>
        <p:spPr>
          <a:xfrm>
            <a:off x="281548" y="2473759"/>
            <a:ext cx="8331200" cy="1785104"/>
          </a:xfrm>
          <a:prstGeom prst="rect">
            <a:avLst/>
          </a:prstGeom>
          <a:noFill/>
        </p:spPr>
        <p:txBody>
          <a:bodyPr wrap="square" rtlCol="0">
            <a:spAutoFit/>
          </a:bodyPr>
          <a:lstStyle/>
          <a:p>
            <a:pPr lvl="1"/>
            <a:r>
              <a:rPr lang="en-GB" sz="2200" b="1" dirty="0">
                <a:solidFill>
                  <a:schemeClr val="bg1"/>
                </a:solidFill>
                <a:latin typeface="Century Gothic" panose="020B0502020202020204" pitchFamily="34" charset="0"/>
              </a:rPr>
              <a:t>(5 min.)</a:t>
            </a:r>
          </a:p>
          <a:p>
            <a:pPr lvl="1"/>
            <a:endParaRPr lang="en-GB" sz="2200" b="1" dirty="0">
              <a:solidFill>
                <a:schemeClr val="bg1"/>
              </a:solidFill>
              <a:latin typeface="Century Gothic" panose="020B0502020202020204" pitchFamily="34" charset="0"/>
            </a:endParaRPr>
          </a:p>
          <a:p>
            <a:pPr marL="342900"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633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F0B5B-D227-124E-BA0C-863BA03D621A}"/>
              </a:ext>
            </a:extLst>
          </p:cNvPr>
          <p:cNvPicPr>
            <a:picLocks noChangeAspect="1"/>
          </p:cNvPicPr>
          <p:nvPr/>
        </p:nvPicPr>
        <p:blipFill>
          <a:blip r:embed="rId3"/>
          <a:stretch>
            <a:fillRect/>
          </a:stretch>
        </p:blipFill>
        <p:spPr>
          <a:xfrm>
            <a:off x="22784" y="0"/>
            <a:ext cx="9098432" cy="6858000"/>
          </a:xfrm>
          <a:prstGeom prst="rect">
            <a:avLst/>
          </a:prstGeom>
        </p:spPr>
      </p:pic>
    </p:spTree>
    <p:extLst>
      <p:ext uri="{BB962C8B-B14F-4D97-AF65-F5344CB8AC3E}">
        <p14:creationId xmlns:p14="http://schemas.microsoft.com/office/powerpoint/2010/main" val="418517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6" y="2013208"/>
            <a:ext cx="7772400" cy="1362075"/>
          </a:xfrm>
        </p:spPr>
        <p:txBody>
          <a:bodyPr>
            <a:normAutofit fontScale="90000"/>
          </a:bodyPr>
          <a:lstStyle/>
          <a:p>
            <a:pPr algn="ctr" fontAlgn="base"/>
            <a:r>
              <a:rPr lang="en-GB" dirty="0"/>
              <a:t>Myth 2:</a:t>
            </a:r>
            <a:br>
              <a:rPr lang="en-GB" dirty="0"/>
            </a:br>
            <a:r>
              <a:rPr lang="en-GB" dirty="0"/>
              <a:t>Information visualisations are true</a:t>
            </a:r>
            <a:endParaRPr lang="en-GB" b="0" dirty="0"/>
          </a:p>
        </p:txBody>
      </p:sp>
    </p:spTree>
    <p:extLst>
      <p:ext uri="{BB962C8B-B14F-4D97-AF65-F5344CB8AC3E}">
        <p14:creationId xmlns:p14="http://schemas.microsoft.com/office/powerpoint/2010/main" val="311645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A9B69-12D5-DF4F-83D8-7543FBC9D30E}"/>
              </a:ext>
            </a:extLst>
          </p:cNvPr>
          <p:cNvPicPr>
            <a:picLocks noChangeAspect="1"/>
          </p:cNvPicPr>
          <p:nvPr/>
        </p:nvPicPr>
        <p:blipFill>
          <a:blip r:embed="rId3"/>
          <a:stretch>
            <a:fillRect/>
          </a:stretch>
        </p:blipFill>
        <p:spPr>
          <a:xfrm>
            <a:off x="1271249" y="1105712"/>
            <a:ext cx="6957102" cy="5478718"/>
          </a:xfrm>
          <a:prstGeom prst="rect">
            <a:avLst/>
          </a:prstGeom>
        </p:spPr>
      </p:pic>
    </p:spTree>
    <p:extLst>
      <p:ext uri="{BB962C8B-B14F-4D97-AF65-F5344CB8AC3E}">
        <p14:creationId xmlns:p14="http://schemas.microsoft.com/office/powerpoint/2010/main" val="329434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88C709-1402-3843-9A86-3EBB74EAE9B1}"/>
              </a:ext>
            </a:extLst>
          </p:cNvPr>
          <p:cNvPicPr>
            <a:picLocks noChangeAspect="1"/>
          </p:cNvPicPr>
          <p:nvPr/>
        </p:nvPicPr>
        <p:blipFill>
          <a:blip r:embed="rId3"/>
          <a:stretch>
            <a:fillRect/>
          </a:stretch>
        </p:blipFill>
        <p:spPr>
          <a:xfrm>
            <a:off x="925379" y="0"/>
            <a:ext cx="7293242" cy="6858000"/>
          </a:xfrm>
          <a:prstGeom prst="rect">
            <a:avLst/>
          </a:prstGeom>
        </p:spPr>
      </p:pic>
    </p:spTree>
    <p:extLst>
      <p:ext uri="{BB962C8B-B14F-4D97-AF65-F5344CB8AC3E}">
        <p14:creationId xmlns:p14="http://schemas.microsoft.com/office/powerpoint/2010/main" val="17112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3116C-46CE-1747-907D-C9D8786985FF}"/>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67737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89" y="1157592"/>
            <a:ext cx="7772400" cy="1362075"/>
          </a:xfrm>
        </p:spPr>
        <p:txBody>
          <a:bodyPr>
            <a:normAutofit/>
          </a:bodyPr>
          <a:lstStyle/>
          <a:p>
            <a:pPr algn="ctr" fontAlgn="base"/>
            <a:r>
              <a:rPr lang="en-GB" dirty="0"/>
              <a:t>timeline</a:t>
            </a:r>
            <a:endParaRPr lang="en-GB" b="0" dirty="0"/>
          </a:p>
        </p:txBody>
      </p:sp>
      <p:sp>
        <p:nvSpPr>
          <p:cNvPr id="4" name="TextBox 3">
            <a:extLst>
              <a:ext uri="{FF2B5EF4-FFF2-40B4-BE49-F238E27FC236}">
                <a16:creationId xmlns:a16="http://schemas.microsoft.com/office/drawing/2014/main" id="{F04BD269-87F9-F84B-946A-6C37384A16F3}"/>
              </a:ext>
            </a:extLst>
          </p:cNvPr>
          <p:cNvSpPr txBox="1"/>
          <p:nvPr/>
        </p:nvSpPr>
        <p:spPr>
          <a:xfrm>
            <a:off x="0" y="2184580"/>
            <a:ext cx="8944365" cy="5847755"/>
          </a:xfrm>
          <a:prstGeom prst="rect">
            <a:avLst/>
          </a:prstGeom>
          <a:noFill/>
        </p:spPr>
        <p:txBody>
          <a:bodyPr wrap="square" rtlCol="0">
            <a:spAutoFit/>
          </a:bodyPr>
          <a:lstStyle/>
          <a:p>
            <a:pPr marL="914400" lvl="1" indent="-457200">
              <a:buFont typeface="+mj-lt"/>
              <a:buAutoNum type="arabicPeriod"/>
            </a:pPr>
            <a:endParaRPr lang="en-GB" sz="22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200" b="1" dirty="0">
                <a:solidFill>
                  <a:schemeClr val="bg1"/>
                </a:solidFill>
                <a:latin typeface="Century Gothic" panose="020B0502020202020204" pitchFamily="34" charset="0"/>
              </a:rPr>
              <a:t>Introduction to Data visualisations</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200" b="1" dirty="0">
                <a:solidFill>
                  <a:schemeClr val="bg1"/>
                </a:solidFill>
                <a:latin typeface="Century Gothic" panose="020B0502020202020204" pitchFamily="34" charset="0"/>
              </a:rPr>
              <a:t>6 myths of data visualisations</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200" b="1" dirty="0">
                <a:solidFill>
                  <a:schemeClr val="bg1"/>
                </a:solidFill>
                <a:latin typeface="Century Gothic" panose="020B0502020202020204" pitchFamily="34" charset="0"/>
              </a:rPr>
              <a:t>Exercise: find examples to illustrate the 6 myths</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200" b="1" dirty="0">
                <a:solidFill>
                  <a:schemeClr val="bg1"/>
                </a:solidFill>
                <a:latin typeface="Century Gothic" panose="020B0502020202020204" pitchFamily="34" charset="0"/>
              </a:rPr>
              <a:t>Data vis software tutorials</a:t>
            </a:r>
          </a:p>
          <a:p>
            <a:pPr marL="800100" lvl="1" indent="-342900">
              <a:buFont typeface="Arial" panose="020B0604020202020204" pitchFamily="34" charset="0"/>
              <a:buChar char="•"/>
            </a:pPr>
            <a:endParaRPr lang="en-GB" sz="2200" b="1" dirty="0">
              <a:solidFill>
                <a:schemeClr val="bg1"/>
              </a:solidFill>
              <a:latin typeface="Century Gothic" panose="020B0502020202020204" pitchFamily="34" charset="0"/>
            </a:endParaRPr>
          </a:p>
          <a:p>
            <a:pPr marL="800100" lvl="1" indent="-342900">
              <a:buFont typeface="Arial" panose="020B0604020202020204" pitchFamily="34" charset="0"/>
              <a:buChar char="•"/>
            </a:pPr>
            <a:r>
              <a:rPr lang="en-GB" sz="2200" b="1" dirty="0">
                <a:solidFill>
                  <a:schemeClr val="bg1"/>
                </a:solidFill>
                <a:latin typeface="Century Gothic" panose="020B0502020202020204" pitchFamily="34" charset="0"/>
              </a:rPr>
              <a:t>Team break-outs: make visualisations with your own datasets and share with the class</a:t>
            </a: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pPr lvl="1">
              <a:buAutoNum type="arabicPeriod"/>
            </a:pPr>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4143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6" y="709064"/>
            <a:ext cx="7772400" cy="1362075"/>
          </a:xfrm>
        </p:spPr>
        <p:txBody>
          <a:bodyPr>
            <a:normAutofit/>
          </a:bodyPr>
          <a:lstStyle/>
          <a:p>
            <a:pPr algn="ctr" fontAlgn="base"/>
            <a:r>
              <a:rPr lang="en-GB" dirty="0"/>
              <a:t>Data visualisation</a:t>
            </a:r>
            <a:endParaRPr lang="en-GB" b="0" dirty="0"/>
          </a:p>
        </p:txBody>
      </p:sp>
      <p:sp>
        <p:nvSpPr>
          <p:cNvPr id="4" name="TextBox 3">
            <a:extLst>
              <a:ext uri="{FF2B5EF4-FFF2-40B4-BE49-F238E27FC236}">
                <a16:creationId xmlns:a16="http://schemas.microsoft.com/office/drawing/2014/main" id="{0F492D7D-75AB-6041-AA64-9152EC041E90}"/>
              </a:ext>
            </a:extLst>
          </p:cNvPr>
          <p:cNvSpPr txBox="1"/>
          <p:nvPr/>
        </p:nvSpPr>
        <p:spPr>
          <a:xfrm>
            <a:off x="0" y="2184580"/>
            <a:ext cx="8944365" cy="3816429"/>
          </a:xfrm>
          <a:prstGeom prst="rect">
            <a:avLst/>
          </a:prstGeom>
          <a:noFill/>
        </p:spPr>
        <p:txBody>
          <a:bodyPr wrap="square" rtlCol="0">
            <a:spAutoFit/>
          </a:bodyPr>
          <a:lstStyle/>
          <a:p>
            <a:pPr marL="914400" lvl="1" indent="-457200">
              <a:buFont typeface="+mj-lt"/>
              <a:buAutoNum type="arabicPeriod"/>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Information visualizations are used to make quantitative data legible. They are particularly useful for large amounts of information and for making patterns in the data legible in a condensed form.</a:t>
            </a: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pPr lvl="1">
              <a:buAutoNum type="arabicPeriod"/>
            </a:pPr>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098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6" y="709064"/>
            <a:ext cx="7772400" cy="1362075"/>
          </a:xfrm>
        </p:spPr>
        <p:txBody>
          <a:bodyPr>
            <a:normAutofit/>
          </a:bodyPr>
          <a:lstStyle/>
          <a:p>
            <a:pPr algn="ctr" fontAlgn="base"/>
            <a:r>
              <a:rPr lang="en-GB" dirty="0"/>
              <a:t>Data visualisation</a:t>
            </a:r>
            <a:endParaRPr lang="en-GB" b="0" dirty="0"/>
          </a:p>
        </p:txBody>
      </p:sp>
      <p:sp>
        <p:nvSpPr>
          <p:cNvPr id="4" name="TextBox 3">
            <a:extLst>
              <a:ext uri="{FF2B5EF4-FFF2-40B4-BE49-F238E27FC236}">
                <a16:creationId xmlns:a16="http://schemas.microsoft.com/office/drawing/2014/main" id="{0F492D7D-75AB-6041-AA64-9152EC041E90}"/>
              </a:ext>
            </a:extLst>
          </p:cNvPr>
          <p:cNvSpPr txBox="1"/>
          <p:nvPr/>
        </p:nvSpPr>
        <p:spPr>
          <a:xfrm>
            <a:off x="0" y="2184580"/>
            <a:ext cx="8944365" cy="2800767"/>
          </a:xfrm>
          <a:prstGeom prst="rect">
            <a:avLst/>
          </a:prstGeom>
          <a:noFill/>
        </p:spPr>
        <p:txBody>
          <a:bodyPr wrap="square" rtlCol="0">
            <a:spAutoFit/>
          </a:bodyPr>
          <a:lstStyle/>
          <a:p>
            <a:pPr marL="914400" lvl="1" indent="-457200">
              <a:buFont typeface="+mj-lt"/>
              <a:buAutoNum type="arabicPeriod"/>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Compare these two images:</a:t>
            </a: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pPr lvl="1">
              <a:buAutoNum type="arabicPeriod"/>
            </a:pPr>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5629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92D7D-75AB-6041-AA64-9152EC041E90}"/>
              </a:ext>
            </a:extLst>
          </p:cNvPr>
          <p:cNvSpPr txBox="1"/>
          <p:nvPr/>
        </p:nvSpPr>
        <p:spPr>
          <a:xfrm>
            <a:off x="0" y="2184580"/>
            <a:ext cx="8944365" cy="2800767"/>
          </a:xfrm>
          <a:prstGeom prst="rect">
            <a:avLst/>
          </a:prstGeom>
          <a:noFill/>
        </p:spPr>
        <p:txBody>
          <a:bodyPr wrap="square" rtlCol="0">
            <a:spAutoFit/>
          </a:bodyPr>
          <a:lstStyle/>
          <a:p>
            <a:pPr marL="914400" lvl="1" indent="-457200">
              <a:buFont typeface="+mj-lt"/>
              <a:buAutoNum type="arabicPeriod"/>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Compare these two images:</a:t>
            </a: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pPr lvl="1">
              <a:buAutoNum type="arabicPeriod"/>
            </a:pPr>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87B76403-C999-7449-B80E-70E66BF0A636}"/>
              </a:ext>
            </a:extLst>
          </p:cNvPr>
          <p:cNvPicPr>
            <a:picLocks noChangeAspect="1"/>
          </p:cNvPicPr>
          <p:nvPr/>
        </p:nvPicPr>
        <p:blipFill>
          <a:blip r:embed="rId3"/>
          <a:stretch>
            <a:fillRect/>
          </a:stretch>
        </p:blipFill>
        <p:spPr>
          <a:xfrm>
            <a:off x="0" y="781981"/>
            <a:ext cx="9144000" cy="5011717"/>
          </a:xfrm>
          <a:prstGeom prst="rect">
            <a:avLst/>
          </a:prstGeom>
        </p:spPr>
      </p:pic>
    </p:spTree>
    <p:extLst>
      <p:ext uri="{BB962C8B-B14F-4D97-AF65-F5344CB8AC3E}">
        <p14:creationId xmlns:p14="http://schemas.microsoft.com/office/powerpoint/2010/main" val="331676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92D7D-75AB-6041-AA64-9152EC041E90}"/>
              </a:ext>
            </a:extLst>
          </p:cNvPr>
          <p:cNvSpPr txBox="1"/>
          <p:nvPr/>
        </p:nvSpPr>
        <p:spPr>
          <a:xfrm>
            <a:off x="0" y="2184580"/>
            <a:ext cx="8944365" cy="2800767"/>
          </a:xfrm>
          <a:prstGeom prst="rect">
            <a:avLst/>
          </a:prstGeom>
          <a:noFill/>
        </p:spPr>
        <p:txBody>
          <a:bodyPr wrap="square" rtlCol="0">
            <a:spAutoFit/>
          </a:bodyPr>
          <a:lstStyle/>
          <a:p>
            <a:pPr marL="914400" lvl="1" indent="-457200">
              <a:buFont typeface="+mj-lt"/>
              <a:buAutoNum type="arabicPeriod"/>
            </a:pPr>
            <a:endParaRPr lang="en-GB" sz="2200" b="1" dirty="0">
              <a:solidFill>
                <a:schemeClr val="bg1"/>
              </a:solidFill>
              <a:latin typeface="Century Gothic" panose="020B0502020202020204" pitchFamily="34" charset="0"/>
            </a:endParaRPr>
          </a:p>
          <a:p>
            <a:pPr lvl="1"/>
            <a:r>
              <a:rPr lang="en-GB" sz="2200" b="1" dirty="0">
                <a:solidFill>
                  <a:schemeClr val="bg1"/>
                </a:solidFill>
                <a:latin typeface="Century Gothic" panose="020B0502020202020204" pitchFamily="34" charset="0"/>
              </a:rPr>
              <a:t>Compare these two images:</a:t>
            </a: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200" b="1" dirty="0">
              <a:solidFill>
                <a:schemeClr val="bg1"/>
              </a:solidFill>
              <a:latin typeface="Century Gothic" panose="020B0502020202020204" pitchFamily="34" charset="0"/>
            </a:endParaRPr>
          </a:p>
          <a:p>
            <a:pPr lvl="1"/>
            <a:endParaRPr lang="en-GB" sz="2200" b="1" dirty="0">
              <a:solidFill>
                <a:schemeClr val="bg1"/>
              </a:solidFill>
              <a:latin typeface="Century Gothic" panose="020B0502020202020204" pitchFamily="34" charset="0"/>
            </a:endParaRPr>
          </a:p>
          <a:p>
            <a:pPr lvl="1">
              <a:buAutoNum type="arabicPeriod"/>
            </a:pPr>
            <a:endParaRPr lang="en-GB" sz="2200" b="1" dirty="0">
              <a:solidFill>
                <a:schemeClr val="bg1"/>
              </a:solidFill>
              <a:latin typeface="Century Gothic" panose="020B0502020202020204" pitchFamily="34" charset="0"/>
            </a:endParaRPr>
          </a:p>
          <a:p>
            <a:endParaRPr lang="en-US" sz="2200" b="1"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63EE8D53-B7AF-CC48-BBB1-70E8F9176C40}"/>
              </a:ext>
            </a:extLst>
          </p:cNvPr>
          <p:cNvPicPr>
            <a:picLocks noChangeAspect="1"/>
          </p:cNvPicPr>
          <p:nvPr/>
        </p:nvPicPr>
        <p:blipFill>
          <a:blip r:embed="rId3"/>
          <a:stretch>
            <a:fillRect/>
          </a:stretch>
        </p:blipFill>
        <p:spPr>
          <a:xfrm>
            <a:off x="0" y="674892"/>
            <a:ext cx="9144000" cy="4830792"/>
          </a:xfrm>
          <a:prstGeom prst="rect">
            <a:avLst/>
          </a:prstGeom>
        </p:spPr>
      </p:pic>
      <p:sp>
        <p:nvSpPr>
          <p:cNvPr id="5" name="TextBox 4">
            <a:extLst>
              <a:ext uri="{FF2B5EF4-FFF2-40B4-BE49-F238E27FC236}">
                <a16:creationId xmlns:a16="http://schemas.microsoft.com/office/drawing/2014/main" id="{A3E1EBC5-A75D-D44B-A0E2-44404CE022D3}"/>
              </a:ext>
            </a:extLst>
          </p:cNvPr>
          <p:cNvSpPr txBox="1"/>
          <p:nvPr/>
        </p:nvSpPr>
        <p:spPr>
          <a:xfrm>
            <a:off x="1139253" y="5657671"/>
            <a:ext cx="7188651" cy="1200329"/>
          </a:xfrm>
          <a:prstGeom prst="rect">
            <a:avLst/>
          </a:prstGeom>
          <a:noFill/>
        </p:spPr>
        <p:txBody>
          <a:bodyPr wrap="square" rtlCol="0">
            <a:spAutoFit/>
          </a:bodyPr>
          <a:lstStyle/>
          <a:p>
            <a:r>
              <a:rPr lang="en-US" b="1" dirty="0">
                <a:solidFill>
                  <a:schemeClr val="bg1"/>
                </a:solidFill>
                <a:latin typeface="Century Gothic" panose="020B0502020202020204" pitchFamily="34" charset="0"/>
              </a:rPr>
              <a:t>Fig.3: Edinburgh-based political economist and one of the inventors of graphical design William </a:t>
            </a:r>
            <a:r>
              <a:rPr lang="en-US" b="1" dirty="0" err="1">
                <a:solidFill>
                  <a:schemeClr val="bg1"/>
                </a:solidFill>
                <a:latin typeface="Century Gothic" panose="020B0502020202020204" pitchFamily="34" charset="0"/>
              </a:rPr>
              <a:t>Playfair</a:t>
            </a:r>
            <a:r>
              <a:rPr lang="en-US" b="1" dirty="0">
                <a:solidFill>
                  <a:schemeClr val="bg1"/>
                </a:solidFill>
                <a:latin typeface="Century Gothic" panose="020B0502020202020204" pitchFamily="34" charset="0"/>
              </a:rPr>
              <a:t> (1759-1823) famous chart where he compares 'in one view' price of wheat and wages.</a:t>
            </a:r>
          </a:p>
        </p:txBody>
      </p:sp>
    </p:spTree>
    <p:extLst>
      <p:ext uri="{BB962C8B-B14F-4D97-AF65-F5344CB8AC3E}">
        <p14:creationId xmlns:p14="http://schemas.microsoft.com/office/powerpoint/2010/main" val="24150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776" y="709064"/>
            <a:ext cx="7772400" cy="1362075"/>
          </a:xfrm>
        </p:spPr>
        <p:txBody>
          <a:bodyPr>
            <a:normAutofit/>
          </a:bodyPr>
          <a:lstStyle/>
          <a:p>
            <a:pPr algn="ctr" fontAlgn="base"/>
            <a:r>
              <a:rPr lang="en-GB" dirty="0"/>
              <a:t>Data visualisations</a:t>
            </a:r>
            <a:endParaRPr lang="en-GB" b="0" dirty="0"/>
          </a:p>
        </p:txBody>
      </p:sp>
      <p:sp>
        <p:nvSpPr>
          <p:cNvPr id="4" name="TextBox 3">
            <a:extLst>
              <a:ext uri="{FF2B5EF4-FFF2-40B4-BE49-F238E27FC236}">
                <a16:creationId xmlns:a16="http://schemas.microsoft.com/office/drawing/2014/main" id="{0F492D7D-75AB-6041-AA64-9152EC041E90}"/>
              </a:ext>
            </a:extLst>
          </p:cNvPr>
          <p:cNvSpPr txBox="1"/>
          <p:nvPr/>
        </p:nvSpPr>
        <p:spPr>
          <a:xfrm>
            <a:off x="199635" y="2658253"/>
            <a:ext cx="8944365" cy="6170920"/>
          </a:xfrm>
          <a:prstGeom prst="rect">
            <a:avLst/>
          </a:prstGeom>
          <a:noFill/>
        </p:spPr>
        <p:txBody>
          <a:bodyPr wrap="square" rtlCol="0">
            <a:spAutoFit/>
          </a:bodyPr>
          <a:lstStyle/>
          <a:p>
            <a:pPr lvl="1"/>
            <a:r>
              <a:rPr lang="en-GB" sz="2000" b="1" dirty="0">
                <a:solidFill>
                  <a:schemeClr val="bg1"/>
                </a:solidFill>
                <a:latin typeface="Century Gothic" panose="020B0502020202020204" pitchFamily="34" charset="0"/>
              </a:rPr>
              <a:t>Visualizations have a strong </a:t>
            </a:r>
            <a:r>
              <a:rPr lang="en-GB" sz="2000" b="1" i="1" dirty="0">
                <a:solidFill>
                  <a:schemeClr val="bg1"/>
                </a:solidFill>
                <a:latin typeface="Century Gothic" panose="020B0502020202020204" pitchFamily="34" charset="0"/>
              </a:rPr>
              <a:t>rhetorical</a:t>
            </a:r>
            <a:r>
              <a:rPr lang="en-GB" sz="2000" b="1" dirty="0">
                <a:solidFill>
                  <a:schemeClr val="bg1"/>
                </a:solidFill>
                <a:latin typeface="Century Gothic" panose="020B0502020202020204" pitchFamily="34" charset="0"/>
              </a:rPr>
              <a:t> force by virtue of their graphic qualities, and can easily distort the data/</a:t>
            </a:r>
            <a:r>
              <a:rPr lang="en-GB" sz="2000" b="1" dirty="0" err="1">
                <a:solidFill>
                  <a:schemeClr val="bg1"/>
                </a:solidFill>
                <a:latin typeface="Century Gothic" panose="020B0502020202020204" pitchFamily="34" charset="0"/>
              </a:rPr>
              <a:t>capta</a:t>
            </a:r>
            <a:r>
              <a:rPr lang="en-GB" sz="2000" b="1" dirty="0">
                <a:solidFill>
                  <a:schemeClr val="bg1"/>
                </a:solidFill>
                <a:latin typeface="Century Gothic" panose="020B0502020202020204" pitchFamily="34" charset="0"/>
              </a:rPr>
              <a:t>. All visualizations are interpretations, and data have no inherent visual form. But only some forms are more suited to the structure of a given data set than others.</a:t>
            </a:r>
          </a:p>
          <a:p>
            <a:pPr lvl="1"/>
            <a:endParaRPr lang="en-GB" sz="20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17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marL="914400" lvl="1" indent="-45720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marL="800100" lvl="1" indent="-34290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marL="742950" lvl="1" indent="-285750">
              <a:buFont typeface="Arial" panose="020B0604020202020204" pitchFamily="34" charset="0"/>
              <a:buChar char="•"/>
            </a:pPr>
            <a:endParaRPr lang="en-GB" sz="2000" b="1" dirty="0">
              <a:solidFill>
                <a:schemeClr val="bg1"/>
              </a:solidFill>
              <a:latin typeface="Century Gothic" panose="020B0502020202020204" pitchFamily="34" charset="0"/>
            </a:endParaRPr>
          </a:p>
          <a:p>
            <a:pPr lvl="1"/>
            <a:endParaRPr lang="en-GB" sz="2000" b="1" dirty="0">
              <a:solidFill>
                <a:schemeClr val="bg1"/>
              </a:solidFill>
              <a:latin typeface="Century Gothic" panose="020B0502020202020204" pitchFamily="34" charset="0"/>
            </a:endParaRPr>
          </a:p>
          <a:p>
            <a:pPr lvl="1">
              <a:buAutoNum type="arabicPeriod"/>
            </a:pPr>
            <a:endParaRPr lang="en-GB" sz="2000" b="1" dirty="0">
              <a:solidFill>
                <a:schemeClr val="bg1"/>
              </a:solidFill>
              <a:latin typeface="Century Gothic" panose="020B0502020202020204" pitchFamily="34" charset="0"/>
            </a:endParaRPr>
          </a:p>
          <a:p>
            <a:endParaRPr lang="en-US"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09572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9418"/>
            <a:ext cx="7772400" cy="1362075"/>
          </a:xfrm>
        </p:spPr>
        <p:txBody>
          <a:bodyPr>
            <a:normAutofit/>
          </a:bodyPr>
          <a:lstStyle/>
          <a:p>
            <a:pPr algn="ctr" fontAlgn="base"/>
            <a:r>
              <a:rPr lang="en-GB" dirty="0"/>
              <a:t>Benjamin </a:t>
            </a:r>
            <a:r>
              <a:rPr lang="en-GB" dirty="0" err="1"/>
              <a:t>bach’s</a:t>
            </a:r>
            <a:r>
              <a:rPr lang="en-GB" dirty="0"/>
              <a:t> diagram of an info vis</a:t>
            </a:r>
            <a:endParaRPr lang="en-GB" b="0" dirty="0"/>
          </a:p>
        </p:txBody>
      </p:sp>
      <p:pic>
        <p:nvPicPr>
          <p:cNvPr id="5" name="Picture 4">
            <a:extLst>
              <a:ext uri="{FF2B5EF4-FFF2-40B4-BE49-F238E27FC236}">
                <a16:creationId xmlns:a16="http://schemas.microsoft.com/office/drawing/2014/main" id="{432F60C1-1995-D84E-A82F-5FBF976696D7}"/>
              </a:ext>
            </a:extLst>
          </p:cNvPr>
          <p:cNvPicPr>
            <a:picLocks noChangeAspect="1"/>
          </p:cNvPicPr>
          <p:nvPr/>
        </p:nvPicPr>
        <p:blipFill>
          <a:blip r:embed="rId3"/>
          <a:stretch>
            <a:fillRect/>
          </a:stretch>
        </p:blipFill>
        <p:spPr>
          <a:xfrm>
            <a:off x="951875" y="1809560"/>
            <a:ext cx="7240249" cy="4502770"/>
          </a:xfrm>
          <a:prstGeom prst="rect">
            <a:avLst/>
          </a:prstGeom>
        </p:spPr>
      </p:pic>
    </p:spTree>
    <p:extLst>
      <p:ext uri="{BB962C8B-B14F-4D97-AF65-F5344CB8AC3E}">
        <p14:creationId xmlns:p14="http://schemas.microsoft.com/office/powerpoint/2010/main" val="860025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14091</TotalTime>
  <Words>907</Words>
  <Application>Microsoft Macintosh PowerPoint</Application>
  <PresentationFormat>On-screen Show (4:3)</PresentationFormat>
  <Paragraphs>187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Century Gothic</vt:lpstr>
      <vt:lpstr>Office Theme</vt:lpstr>
      <vt:lpstr>DATA, DESIGN &amp; THE CITY</vt:lpstr>
      <vt:lpstr>Just writing</vt:lpstr>
      <vt:lpstr>timeline</vt:lpstr>
      <vt:lpstr>Data visualisation</vt:lpstr>
      <vt:lpstr>Data visualisation</vt:lpstr>
      <vt:lpstr>PowerPoint Presentation</vt:lpstr>
      <vt:lpstr>PowerPoint Presentation</vt:lpstr>
      <vt:lpstr>Data visualisations</vt:lpstr>
      <vt:lpstr>Benjamin bach’s diagram of an info vis</vt:lpstr>
      <vt:lpstr>1 dataset visualised 25 ways</vt:lpstr>
      <vt:lpstr>Data visualisations</vt:lpstr>
      <vt:lpstr>PowerPoint Presentation</vt:lpstr>
      <vt:lpstr>PowerPoint Presentation</vt:lpstr>
      <vt:lpstr>Data visualisations</vt:lpstr>
      <vt:lpstr>PowerPoint Presentation</vt:lpstr>
      <vt:lpstr>Benjamin Bach’s  6 myths of information visualisations</vt:lpstr>
      <vt:lpstr>Myth 1: Information visualisations are pretty pictures</vt:lpstr>
      <vt:lpstr>PowerPoint Presentation</vt:lpstr>
      <vt:lpstr>PowerPoint Presentation</vt:lpstr>
      <vt:lpstr>PowerPoint Presentation</vt:lpstr>
      <vt:lpstr>Myth 2: Information visualisations are true</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app0.xml><?xml version="1.0" encoding="utf-8"?>
<Properties xmlns="http://schemas.openxmlformats.org/officeDocument/2006/extended-properties" xmlns:vt="http://schemas.openxmlformats.org/officeDocument/2006/docPropsVTypes">
  <TotalTime>1</TotalTime>
  <Words>26</Words>
  <Application>Microsoft Office PowerPoint</Application>
  <PresentationFormat>On-screen Show (4:3)</PresentationFormat>
  <Paragraphs>10</Paragraphs>
  <Slides>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Title</vt:lpstr>
      <vt:lpstr>Slide Title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Design and Society</dc:title>
  <dc:creator>Ewan Klein, Hassan Waheed, Alexis Heeren</dc:creator>
  <cp:keywords/>
  <cp:lastModifiedBy>CURRIE Morgan</cp:lastModifiedBy>
  <cp:revision>176</cp:revision>
  <dcterms:created xsi:type="dcterms:W3CDTF">2018-11-01T20:24:52Z</dcterms:created>
  <dcterms:modified xsi:type="dcterms:W3CDTF">2019-03-07T18:10:53Z</dcterms:modified>
</cp:coreProperties>
</file>