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app0.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package/2006/relationships/metadata/extended-properties" Target="docProps/app0.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408" r:id="rId2"/>
    <p:sldId id="409" r:id="rId3"/>
    <p:sldId id="410" r:id="rId4"/>
    <p:sldId id="414" r:id="rId5"/>
    <p:sldId id="415" r:id="rId6"/>
    <p:sldId id="404" r:id="rId7"/>
    <p:sldId id="286" r:id="rId8"/>
    <p:sldId id="287" r:id="rId9"/>
    <p:sldId id="424" r:id="rId10"/>
    <p:sldId id="425" r:id="rId11"/>
    <p:sldId id="413" r:id="rId12"/>
    <p:sldId id="412" r:id="rId13"/>
    <p:sldId id="427" r:id="rId14"/>
    <p:sldId id="429" r:id="rId15"/>
    <p:sldId id="433" r:id="rId16"/>
    <p:sldId id="434" r:id="rId17"/>
    <p:sldId id="430" r:id="rId18"/>
    <p:sldId id="435" r:id="rId19"/>
    <p:sldId id="436" r:id="rId20"/>
    <p:sldId id="431" r:id="rId21"/>
    <p:sldId id="437" r:id="rId22"/>
    <p:sldId id="396"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31" autoAdjust="0"/>
    <p:restoredTop sz="78395" autoAdjust="0"/>
  </p:normalViewPr>
  <p:slideViewPr>
    <p:cSldViewPr snapToGrid="0" snapToObjects="1">
      <p:cViewPr varScale="1">
        <p:scale>
          <a:sx n="86" d="100"/>
          <a:sy n="86" d="100"/>
        </p:scale>
        <p:origin x="2416"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FC96BA-08DA-2D41-9ABB-71839B9120E1}" type="datetimeFigureOut">
              <a:rPr lang="en-US" smtClean="0"/>
              <a:t>3/7/19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25FF4D-D286-9945-84D1-EE6F4129429D}" type="slidenum">
              <a:rPr lang="en-US" smtClean="0"/>
              <a:t>‹#›</a:t>
            </a:fld>
            <a:endParaRPr lang="en-US"/>
          </a:p>
        </p:txBody>
      </p:sp>
    </p:spTree>
    <p:extLst>
      <p:ext uri="{BB962C8B-B14F-4D97-AF65-F5344CB8AC3E}">
        <p14:creationId xmlns:p14="http://schemas.microsoft.com/office/powerpoint/2010/main" val="523837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 </a:t>
            </a:r>
          </a:p>
        </p:txBody>
      </p:sp>
      <p:sp>
        <p:nvSpPr>
          <p:cNvPr id="4" name="Slide Number Placeholder 3"/>
          <p:cNvSpPr>
            <a:spLocks noGrp="1"/>
          </p:cNvSpPr>
          <p:nvPr>
            <p:ph type="sldNum" sz="quarter" idx="5"/>
          </p:nvPr>
        </p:nvSpPr>
        <p:spPr/>
        <p:txBody>
          <a:bodyPr/>
          <a:lstStyle/>
          <a:p>
            <a:fld id="{BF25FF4D-D286-9945-84D1-EE6F4129429D}" type="slidenum">
              <a:rPr lang="en-US" smtClean="0"/>
              <a:t>1</a:t>
            </a:fld>
            <a:endParaRPr lang="en-US"/>
          </a:p>
        </p:txBody>
      </p:sp>
    </p:spTree>
    <p:extLst>
      <p:ext uri="{BB962C8B-B14F-4D97-AF65-F5344CB8AC3E}">
        <p14:creationId xmlns:p14="http://schemas.microsoft.com/office/powerpoint/2010/main" val="2303078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Error bars can be hard for a lay person to interpret and could cause a person to infer conclusions that aren’t accurate.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When standard deviation errors bars overlap quite a bit, it's a clue that the </a:t>
            </a:r>
            <a:r>
              <a:rPr lang="en-GB" sz="1200" b="0" i="0" u="sng" kern="1200" dirty="0">
                <a:solidFill>
                  <a:schemeClr val="tx1"/>
                </a:solidFill>
                <a:effectLst/>
                <a:latin typeface="+mn-lt"/>
                <a:ea typeface="+mn-ea"/>
                <a:cs typeface="+mn-cs"/>
              </a:rPr>
              <a:t>difference is not statistically significant</a:t>
            </a:r>
            <a:r>
              <a:rPr lang="en-GB" sz="1200" b="0" i="0" u="none" strike="noStrike" kern="1200" dirty="0">
                <a:solidFill>
                  <a:schemeClr val="tx1"/>
                </a:solidFill>
                <a:effectLst/>
                <a:latin typeface="+mn-lt"/>
                <a:ea typeface="+mn-ea"/>
                <a:cs typeface="+mn-cs"/>
              </a:rPr>
              <a:t>.  You must actually perform a statistical test to draw a conclusion. </a:t>
            </a:r>
            <a:endParaRPr lang="en-US" dirty="0"/>
          </a:p>
        </p:txBody>
      </p:sp>
      <p:sp>
        <p:nvSpPr>
          <p:cNvPr id="4" name="Slide Number Placeholder 3"/>
          <p:cNvSpPr>
            <a:spLocks noGrp="1"/>
          </p:cNvSpPr>
          <p:nvPr>
            <p:ph type="sldNum" sz="quarter" idx="10"/>
          </p:nvPr>
        </p:nvSpPr>
        <p:spPr/>
        <p:txBody>
          <a:bodyPr/>
          <a:lstStyle/>
          <a:p>
            <a:fld id="{8D8467F8-798B-5A41-BD3B-C9C381947D69}" type="slidenum">
              <a:rPr lang="en-US" smtClean="0"/>
              <a:t>10</a:t>
            </a:fld>
            <a:endParaRPr lang="en-US"/>
          </a:p>
        </p:txBody>
      </p:sp>
    </p:spTree>
    <p:extLst>
      <p:ext uri="{BB962C8B-B14F-4D97-AF65-F5344CB8AC3E}">
        <p14:creationId xmlns:p14="http://schemas.microsoft.com/office/powerpoint/2010/main" val="2422409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 It’s </a:t>
            </a:r>
            <a:r>
              <a:rPr lang="en-GB" sz="1200" kern="1200" dirty="0">
                <a:solidFill>
                  <a:schemeClr val="tx1"/>
                </a:solidFill>
                <a:effectLst/>
                <a:latin typeface="+mn-lt"/>
                <a:ea typeface="+mn-ea"/>
                <a:cs typeface="+mn-cs"/>
              </a:rPr>
              <a:t>hard to try to find a visual structure that showcases the data as accurately and clearly as possible. </a:t>
            </a:r>
            <a:endParaRPr lang="en-US" dirty="0"/>
          </a:p>
        </p:txBody>
      </p:sp>
      <p:sp>
        <p:nvSpPr>
          <p:cNvPr id="4" name="Slide Number Placeholder 3"/>
          <p:cNvSpPr>
            <a:spLocks noGrp="1"/>
          </p:cNvSpPr>
          <p:nvPr>
            <p:ph type="sldNum" sz="quarter" idx="5"/>
          </p:nvPr>
        </p:nvSpPr>
        <p:spPr/>
        <p:txBody>
          <a:bodyPr/>
          <a:lstStyle/>
          <a:p>
            <a:fld id="{BF25FF4D-D286-9945-84D1-EE6F4129429D}" type="slidenum">
              <a:rPr lang="en-US" smtClean="0"/>
              <a:t>11</a:t>
            </a:fld>
            <a:endParaRPr lang="en-US"/>
          </a:p>
        </p:txBody>
      </p:sp>
    </p:spTree>
    <p:extLst>
      <p:ext uri="{BB962C8B-B14F-4D97-AF65-F5344CB8AC3E}">
        <p14:creationId xmlns:p14="http://schemas.microsoft.com/office/powerpoint/2010/main" val="1957452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Map showing electoral area shaded by share of vote for remaining in/leaving European. This shows that some representations do a better job of conveying the underlying data</a:t>
            </a:r>
            <a:endParaRPr lang="en-US" dirty="0"/>
          </a:p>
        </p:txBody>
      </p:sp>
      <p:sp>
        <p:nvSpPr>
          <p:cNvPr id="4" name="Slide Number Placeholder 3"/>
          <p:cNvSpPr>
            <a:spLocks noGrp="1"/>
          </p:cNvSpPr>
          <p:nvPr>
            <p:ph type="sldNum" sz="quarter" idx="5"/>
          </p:nvPr>
        </p:nvSpPr>
        <p:spPr/>
        <p:txBody>
          <a:bodyPr/>
          <a:lstStyle/>
          <a:p>
            <a:fld id="{BF25FF4D-D286-9945-84D1-EE6F4129429D}" type="slidenum">
              <a:rPr lang="en-US" smtClean="0"/>
              <a:t>12</a:t>
            </a:fld>
            <a:endParaRPr lang="en-US"/>
          </a:p>
        </p:txBody>
      </p:sp>
    </p:spTree>
    <p:extLst>
      <p:ext uri="{BB962C8B-B14F-4D97-AF65-F5344CB8AC3E}">
        <p14:creationId xmlns:p14="http://schemas.microsoft.com/office/powerpoint/2010/main" val="3106642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err="1"/>
              <a:t>Accurat</a:t>
            </a:r>
            <a:r>
              <a:rPr lang="en-US" dirty="0"/>
              <a:t> studio. The images are supposed to show at what point in a writers’ life he wrote his ‘masterpiece’. Simple timelines would have done a better job to convey the information</a:t>
            </a:r>
          </a:p>
        </p:txBody>
      </p:sp>
      <p:sp>
        <p:nvSpPr>
          <p:cNvPr id="4" name="Slide Number Placeholder 3"/>
          <p:cNvSpPr>
            <a:spLocks noGrp="1"/>
          </p:cNvSpPr>
          <p:nvPr>
            <p:ph type="sldNum" sz="quarter" idx="5"/>
          </p:nvPr>
        </p:nvSpPr>
        <p:spPr/>
        <p:txBody>
          <a:bodyPr/>
          <a:lstStyle/>
          <a:p>
            <a:fld id="{BF25FF4D-D286-9945-84D1-EE6F4129429D}" type="slidenum">
              <a:rPr lang="en-US" smtClean="0"/>
              <a:t>13</a:t>
            </a:fld>
            <a:endParaRPr lang="en-US"/>
          </a:p>
        </p:txBody>
      </p:sp>
    </p:spTree>
    <p:extLst>
      <p:ext uri="{BB962C8B-B14F-4D97-AF65-F5344CB8AC3E}">
        <p14:creationId xmlns:p14="http://schemas.microsoft.com/office/powerpoint/2010/main" val="760919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kern="1200" dirty="0">
                <a:solidFill>
                  <a:schemeClr val="tx1"/>
                </a:solidFill>
                <a:effectLst/>
                <a:latin typeface="+mn-lt"/>
                <a:ea typeface="+mn-ea"/>
                <a:cs typeface="+mn-cs"/>
              </a:rPr>
              <a:t>Static graphics are only the tip of the iceberg, a particular view.</a:t>
            </a:r>
            <a:r>
              <a:rPr lang="en-GB" dirty="0">
                <a:effectLst/>
              </a:rPr>
              <a:t> </a:t>
            </a:r>
          </a:p>
          <a:p>
            <a:pPr marL="0" indent="0">
              <a:buFont typeface="Arial" panose="020B0604020202020204" pitchFamily="34" charset="0"/>
              <a:buNone/>
            </a:pPr>
            <a:endParaRPr lang="en-GB" dirty="0">
              <a:effectLst/>
            </a:endParaRP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US" dirty="0"/>
              <a:t> </a:t>
            </a:r>
          </a:p>
        </p:txBody>
      </p:sp>
      <p:sp>
        <p:nvSpPr>
          <p:cNvPr id="4" name="Slide Number Placeholder 3"/>
          <p:cNvSpPr>
            <a:spLocks noGrp="1"/>
          </p:cNvSpPr>
          <p:nvPr>
            <p:ph type="sldNum" sz="quarter" idx="5"/>
          </p:nvPr>
        </p:nvSpPr>
        <p:spPr/>
        <p:txBody>
          <a:bodyPr/>
          <a:lstStyle/>
          <a:p>
            <a:fld id="{BF25FF4D-D286-9945-84D1-EE6F4129429D}" type="slidenum">
              <a:rPr lang="en-US" smtClean="0"/>
              <a:t>14</a:t>
            </a:fld>
            <a:endParaRPr lang="en-US"/>
          </a:p>
        </p:txBody>
      </p:sp>
    </p:spTree>
    <p:extLst>
      <p:ext uri="{BB962C8B-B14F-4D97-AF65-F5344CB8AC3E}">
        <p14:creationId xmlns:p14="http://schemas.microsoft.com/office/powerpoint/2010/main" val="5491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https://</a:t>
            </a:r>
            <a:r>
              <a:rPr lang="en-US" dirty="0" err="1"/>
              <a:t>www.theguardian.com</a:t>
            </a:r>
            <a:r>
              <a:rPr lang="en-US" dirty="0"/>
              <a:t>/world/ng-interactive/2019/mar/07/</a:t>
            </a:r>
            <a:r>
              <a:rPr lang="en-US" dirty="0" err="1"/>
              <a:t>the-teleprompter-test-why-trumps-populism-is-often-scripted?CMP</a:t>
            </a:r>
            <a:r>
              <a:rPr lang="en-US" dirty="0"/>
              <a:t>=</a:t>
            </a:r>
            <a:r>
              <a:rPr lang="en-US" dirty="0" err="1"/>
              <a:t>Share_AndroidApp_Nine_Email</a:t>
            </a: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dirty="0"/>
              <a:t> </a:t>
            </a:r>
          </a:p>
        </p:txBody>
      </p:sp>
      <p:sp>
        <p:nvSpPr>
          <p:cNvPr id="4" name="Slide Number Placeholder 3"/>
          <p:cNvSpPr>
            <a:spLocks noGrp="1"/>
          </p:cNvSpPr>
          <p:nvPr>
            <p:ph type="sldNum" sz="quarter" idx="5"/>
          </p:nvPr>
        </p:nvSpPr>
        <p:spPr/>
        <p:txBody>
          <a:bodyPr/>
          <a:lstStyle/>
          <a:p>
            <a:fld id="{BF25FF4D-D286-9945-84D1-EE6F4129429D}" type="slidenum">
              <a:rPr lang="en-US" smtClean="0"/>
              <a:t>15</a:t>
            </a:fld>
            <a:endParaRPr lang="en-US"/>
          </a:p>
        </p:txBody>
      </p:sp>
    </p:spTree>
    <p:extLst>
      <p:ext uri="{BB962C8B-B14F-4D97-AF65-F5344CB8AC3E}">
        <p14:creationId xmlns:p14="http://schemas.microsoft.com/office/powerpoint/2010/main" val="2326750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kern="1200" dirty="0">
                <a:solidFill>
                  <a:schemeClr val="tx1"/>
                </a:solidFill>
                <a:effectLst/>
                <a:latin typeface="+mn-lt"/>
                <a:ea typeface="+mn-ea"/>
                <a:cs typeface="+mn-cs"/>
              </a:rPr>
              <a:t>https://</a:t>
            </a:r>
            <a:r>
              <a:rPr lang="en-GB" sz="1200" kern="1200" dirty="0" err="1">
                <a:solidFill>
                  <a:schemeClr val="tx1"/>
                </a:solidFill>
                <a:effectLst/>
                <a:latin typeface="+mn-lt"/>
                <a:ea typeface="+mn-ea"/>
                <a:cs typeface="+mn-cs"/>
              </a:rPr>
              <a:t>www.youtube.com</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watch?v</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jbkSRLYSojo</a:t>
            </a:r>
            <a:r>
              <a:rPr lang="en-GB" sz="1200" kern="1200" dirty="0">
                <a:solidFill>
                  <a:schemeClr val="tx1"/>
                </a:solidFill>
                <a:effectLst/>
                <a:latin typeface="+mn-lt"/>
                <a:ea typeface="+mn-ea"/>
                <a:cs typeface="+mn-cs"/>
              </a:rPr>
              <a:t> (could watch a clip. Start at :30)</a:t>
            </a:r>
            <a:endParaRPr lang="en-US" dirty="0"/>
          </a:p>
          <a:p>
            <a:pPr marL="0" indent="0">
              <a:buFont typeface="Arial" panose="020B0604020202020204" pitchFamily="34" charset="0"/>
              <a:buNone/>
            </a:pPr>
            <a:r>
              <a:rPr lang="en-US" dirty="0"/>
              <a:t> </a:t>
            </a:r>
          </a:p>
        </p:txBody>
      </p:sp>
      <p:sp>
        <p:nvSpPr>
          <p:cNvPr id="4" name="Slide Number Placeholder 3"/>
          <p:cNvSpPr>
            <a:spLocks noGrp="1"/>
          </p:cNvSpPr>
          <p:nvPr>
            <p:ph type="sldNum" sz="quarter" idx="5"/>
          </p:nvPr>
        </p:nvSpPr>
        <p:spPr/>
        <p:txBody>
          <a:bodyPr/>
          <a:lstStyle/>
          <a:p>
            <a:fld id="{BF25FF4D-D286-9945-84D1-EE6F4129429D}" type="slidenum">
              <a:rPr lang="en-US" smtClean="0"/>
              <a:t>16</a:t>
            </a:fld>
            <a:endParaRPr lang="en-US"/>
          </a:p>
        </p:txBody>
      </p:sp>
    </p:spTree>
    <p:extLst>
      <p:ext uri="{BB962C8B-B14F-4D97-AF65-F5344CB8AC3E}">
        <p14:creationId xmlns:p14="http://schemas.microsoft.com/office/powerpoint/2010/main" val="2844792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BF25FF4D-D286-9945-84D1-EE6F4129429D}" type="slidenum">
              <a:rPr lang="en-US" smtClean="0"/>
              <a:t>17</a:t>
            </a:fld>
            <a:endParaRPr lang="en-US"/>
          </a:p>
        </p:txBody>
      </p:sp>
    </p:spTree>
    <p:extLst>
      <p:ext uri="{BB962C8B-B14F-4D97-AF65-F5344CB8AC3E}">
        <p14:creationId xmlns:p14="http://schemas.microsoft.com/office/powerpoint/2010/main" val="27597178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Here, using sand to represent population (from Ben’s video)</a:t>
            </a:r>
          </a:p>
        </p:txBody>
      </p:sp>
      <p:sp>
        <p:nvSpPr>
          <p:cNvPr id="4" name="Slide Number Placeholder 3"/>
          <p:cNvSpPr>
            <a:spLocks noGrp="1"/>
          </p:cNvSpPr>
          <p:nvPr>
            <p:ph type="sldNum" sz="quarter" idx="5"/>
          </p:nvPr>
        </p:nvSpPr>
        <p:spPr/>
        <p:txBody>
          <a:bodyPr/>
          <a:lstStyle/>
          <a:p>
            <a:fld id="{BF25FF4D-D286-9945-84D1-EE6F4129429D}" type="slidenum">
              <a:rPr lang="en-US" smtClean="0"/>
              <a:t>18</a:t>
            </a:fld>
            <a:endParaRPr lang="en-US"/>
          </a:p>
        </p:txBody>
      </p:sp>
    </p:spTree>
    <p:extLst>
      <p:ext uri="{BB962C8B-B14F-4D97-AF65-F5344CB8AC3E}">
        <p14:creationId xmlns:p14="http://schemas.microsoft.com/office/powerpoint/2010/main" val="1689598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Information visualized in comic form: https://www2.gov.scot/Publications/2018/11/6264/downloads</a:t>
            </a:r>
          </a:p>
        </p:txBody>
      </p:sp>
      <p:sp>
        <p:nvSpPr>
          <p:cNvPr id="4" name="Slide Number Placeholder 3"/>
          <p:cNvSpPr>
            <a:spLocks noGrp="1"/>
          </p:cNvSpPr>
          <p:nvPr>
            <p:ph type="sldNum" sz="quarter" idx="5"/>
          </p:nvPr>
        </p:nvSpPr>
        <p:spPr/>
        <p:txBody>
          <a:bodyPr/>
          <a:lstStyle/>
          <a:p>
            <a:fld id="{BF25FF4D-D286-9945-84D1-EE6F4129429D}" type="slidenum">
              <a:rPr lang="en-US" smtClean="0"/>
              <a:t>19</a:t>
            </a:fld>
            <a:endParaRPr lang="en-US"/>
          </a:p>
        </p:txBody>
      </p:sp>
    </p:spTree>
    <p:extLst>
      <p:ext uri="{BB962C8B-B14F-4D97-AF65-F5344CB8AC3E}">
        <p14:creationId xmlns:p14="http://schemas.microsoft.com/office/powerpoint/2010/main" val="1544723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 Created by Florida Department of Law Enforcement</a:t>
            </a:r>
          </a:p>
        </p:txBody>
      </p:sp>
      <p:sp>
        <p:nvSpPr>
          <p:cNvPr id="4" name="Slide Number Placeholder 3"/>
          <p:cNvSpPr>
            <a:spLocks noGrp="1"/>
          </p:cNvSpPr>
          <p:nvPr>
            <p:ph type="sldNum" sz="quarter" idx="5"/>
          </p:nvPr>
        </p:nvSpPr>
        <p:spPr/>
        <p:txBody>
          <a:bodyPr/>
          <a:lstStyle/>
          <a:p>
            <a:fld id="{BF25FF4D-D286-9945-84D1-EE6F4129429D}" type="slidenum">
              <a:rPr lang="en-US" smtClean="0"/>
              <a:t>2</a:t>
            </a:fld>
            <a:endParaRPr lang="en-US"/>
          </a:p>
        </p:txBody>
      </p:sp>
    </p:spTree>
    <p:extLst>
      <p:ext uri="{BB962C8B-B14F-4D97-AF65-F5344CB8AC3E}">
        <p14:creationId xmlns:p14="http://schemas.microsoft.com/office/powerpoint/2010/main" val="2264312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Smart meter data in LA is owned by a company. Smart bin data in Edinburgh is owned by a company</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p:cNvSpPr>
            <a:spLocks noGrp="1"/>
          </p:cNvSpPr>
          <p:nvPr>
            <p:ph type="sldNum" sz="quarter" idx="5"/>
          </p:nvPr>
        </p:nvSpPr>
        <p:spPr/>
        <p:txBody>
          <a:bodyPr/>
          <a:lstStyle/>
          <a:p>
            <a:fld id="{BF25FF4D-D286-9945-84D1-EE6F4129429D}" type="slidenum">
              <a:rPr lang="en-US" smtClean="0"/>
              <a:t>20</a:t>
            </a:fld>
            <a:endParaRPr lang="en-US"/>
          </a:p>
        </p:txBody>
      </p:sp>
    </p:spTree>
    <p:extLst>
      <p:ext uri="{BB962C8B-B14F-4D97-AF65-F5344CB8AC3E}">
        <p14:creationId xmlns:p14="http://schemas.microsoft.com/office/powerpoint/2010/main" val="11300348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p:cNvSpPr>
            <a:spLocks noGrp="1"/>
          </p:cNvSpPr>
          <p:nvPr>
            <p:ph type="sldNum" sz="quarter" idx="5"/>
          </p:nvPr>
        </p:nvSpPr>
        <p:spPr/>
        <p:txBody>
          <a:bodyPr/>
          <a:lstStyle/>
          <a:p>
            <a:fld id="{BF25FF4D-D286-9945-84D1-EE6F4129429D}" type="slidenum">
              <a:rPr lang="en-US" smtClean="0"/>
              <a:t>21</a:t>
            </a:fld>
            <a:endParaRPr lang="en-US"/>
          </a:p>
        </p:txBody>
      </p:sp>
    </p:spTree>
    <p:extLst>
      <p:ext uri="{BB962C8B-B14F-4D97-AF65-F5344CB8AC3E}">
        <p14:creationId xmlns:p14="http://schemas.microsoft.com/office/powerpoint/2010/main" val="36637635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http://</a:t>
            </a:r>
            <a:r>
              <a:rPr lang="en-US" dirty="0" err="1"/>
              <a:t>app.rawgraphs.io</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https://</a:t>
            </a:r>
            <a:r>
              <a:rPr lang="en-US" dirty="0" err="1"/>
              <a:t>app.datawrapper.de</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https://</a:t>
            </a:r>
            <a:r>
              <a:rPr lang="en-US" dirty="0" err="1"/>
              <a:t>support.google.com</a:t>
            </a:r>
            <a:r>
              <a:rPr lang="en-US" dirty="0"/>
              <a:t>/</a:t>
            </a:r>
            <a:r>
              <a:rPr lang="en-US" dirty="0" err="1"/>
              <a:t>fusiontables</a:t>
            </a:r>
            <a:r>
              <a:rPr lang="en-US" dirty="0"/>
              <a:t>/answer/2571232</a:t>
            </a:r>
          </a:p>
        </p:txBody>
      </p:sp>
      <p:sp>
        <p:nvSpPr>
          <p:cNvPr id="4" name="Slide Number Placeholder 3"/>
          <p:cNvSpPr>
            <a:spLocks noGrp="1"/>
          </p:cNvSpPr>
          <p:nvPr>
            <p:ph type="sldNum" sz="quarter" idx="5"/>
          </p:nvPr>
        </p:nvSpPr>
        <p:spPr/>
        <p:txBody>
          <a:bodyPr/>
          <a:lstStyle/>
          <a:p>
            <a:fld id="{BF25FF4D-D286-9945-84D1-EE6F4129429D}" type="slidenum">
              <a:rPr lang="en-US" smtClean="0"/>
              <a:t>22</a:t>
            </a:fld>
            <a:endParaRPr lang="en-US"/>
          </a:p>
        </p:txBody>
      </p:sp>
    </p:spTree>
    <p:extLst>
      <p:ext uri="{BB962C8B-B14F-4D97-AF65-F5344CB8AC3E}">
        <p14:creationId xmlns:p14="http://schemas.microsoft.com/office/powerpoint/2010/main" val="3857951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 </a:t>
            </a:r>
          </a:p>
        </p:txBody>
      </p:sp>
      <p:sp>
        <p:nvSpPr>
          <p:cNvPr id="4" name="Slide Number Placeholder 3"/>
          <p:cNvSpPr>
            <a:spLocks noGrp="1"/>
          </p:cNvSpPr>
          <p:nvPr>
            <p:ph type="sldNum" sz="quarter" idx="5"/>
          </p:nvPr>
        </p:nvSpPr>
        <p:spPr/>
        <p:txBody>
          <a:bodyPr/>
          <a:lstStyle/>
          <a:p>
            <a:fld id="{BF25FF4D-D286-9945-84D1-EE6F4129429D}" type="slidenum">
              <a:rPr lang="en-US" smtClean="0"/>
              <a:t>3</a:t>
            </a:fld>
            <a:endParaRPr lang="en-US"/>
          </a:p>
        </p:txBody>
      </p:sp>
    </p:spTree>
    <p:extLst>
      <p:ext uri="{BB962C8B-B14F-4D97-AF65-F5344CB8AC3E}">
        <p14:creationId xmlns:p14="http://schemas.microsoft.com/office/powerpoint/2010/main" val="417670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 </a:t>
            </a:r>
          </a:p>
        </p:txBody>
      </p:sp>
      <p:sp>
        <p:nvSpPr>
          <p:cNvPr id="4" name="Slide Number Placeholder 3"/>
          <p:cNvSpPr>
            <a:spLocks noGrp="1"/>
          </p:cNvSpPr>
          <p:nvPr>
            <p:ph type="sldNum" sz="quarter" idx="5"/>
          </p:nvPr>
        </p:nvSpPr>
        <p:spPr/>
        <p:txBody>
          <a:bodyPr/>
          <a:lstStyle/>
          <a:p>
            <a:fld id="{BF25FF4D-D286-9945-84D1-EE6F4129429D}" type="slidenum">
              <a:rPr lang="en-US" smtClean="0"/>
              <a:t>4</a:t>
            </a:fld>
            <a:endParaRPr lang="en-US"/>
          </a:p>
        </p:txBody>
      </p:sp>
    </p:spTree>
    <p:extLst>
      <p:ext uri="{BB962C8B-B14F-4D97-AF65-F5344CB8AC3E}">
        <p14:creationId xmlns:p14="http://schemas.microsoft.com/office/powerpoint/2010/main" val="1785412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 </a:t>
            </a:r>
          </a:p>
        </p:txBody>
      </p:sp>
      <p:sp>
        <p:nvSpPr>
          <p:cNvPr id="4" name="Slide Number Placeholder 3"/>
          <p:cNvSpPr>
            <a:spLocks noGrp="1"/>
          </p:cNvSpPr>
          <p:nvPr>
            <p:ph type="sldNum" sz="quarter" idx="5"/>
          </p:nvPr>
        </p:nvSpPr>
        <p:spPr/>
        <p:txBody>
          <a:bodyPr/>
          <a:lstStyle/>
          <a:p>
            <a:fld id="{BF25FF4D-D286-9945-84D1-EE6F4129429D}" type="slidenum">
              <a:rPr lang="en-US" smtClean="0"/>
              <a:t>5</a:t>
            </a:fld>
            <a:endParaRPr lang="en-US"/>
          </a:p>
        </p:txBody>
      </p:sp>
    </p:spTree>
    <p:extLst>
      <p:ext uri="{BB962C8B-B14F-4D97-AF65-F5344CB8AC3E}">
        <p14:creationId xmlns:p14="http://schemas.microsoft.com/office/powerpoint/2010/main" val="140108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 </a:t>
            </a:r>
          </a:p>
        </p:txBody>
      </p:sp>
      <p:sp>
        <p:nvSpPr>
          <p:cNvPr id="4" name="Slide Number Placeholder 3"/>
          <p:cNvSpPr>
            <a:spLocks noGrp="1"/>
          </p:cNvSpPr>
          <p:nvPr>
            <p:ph type="sldNum" sz="quarter" idx="5"/>
          </p:nvPr>
        </p:nvSpPr>
        <p:spPr/>
        <p:txBody>
          <a:bodyPr/>
          <a:lstStyle/>
          <a:p>
            <a:fld id="{BF25FF4D-D286-9945-84D1-EE6F4129429D}" type="slidenum">
              <a:rPr lang="en-US" smtClean="0"/>
              <a:t>6</a:t>
            </a:fld>
            <a:endParaRPr lang="en-US"/>
          </a:p>
        </p:txBody>
      </p:sp>
    </p:spTree>
    <p:extLst>
      <p:ext uri="{BB962C8B-B14F-4D97-AF65-F5344CB8AC3E}">
        <p14:creationId xmlns:p14="http://schemas.microsoft.com/office/powerpoint/2010/main" val="966032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From Gian Marco’s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Problems with this: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overlap of data dimensions prevent data from standing out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arrows for picking up and setting down baby are superfluous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multiple notations require back and forth from legend.</a:t>
            </a:r>
            <a:endParaRPr lang="en-US" sz="1200" b="1" dirty="0"/>
          </a:p>
          <a:p>
            <a:endParaRPr lang="en-US" dirty="0"/>
          </a:p>
        </p:txBody>
      </p:sp>
      <p:sp>
        <p:nvSpPr>
          <p:cNvPr id="4" name="Slide Number Placeholder 3"/>
          <p:cNvSpPr>
            <a:spLocks noGrp="1"/>
          </p:cNvSpPr>
          <p:nvPr>
            <p:ph type="sldNum" sz="quarter" idx="10"/>
          </p:nvPr>
        </p:nvSpPr>
        <p:spPr/>
        <p:txBody>
          <a:bodyPr/>
          <a:lstStyle/>
          <a:p>
            <a:fld id="{8D8467F8-798B-5A41-BD3B-C9C381947D69}" type="slidenum">
              <a:rPr lang="en-US" smtClean="0"/>
              <a:t>7</a:t>
            </a:fld>
            <a:endParaRPr lang="en-US"/>
          </a:p>
        </p:txBody>
      </p:sp>
    </p:spTree>
    <p:extLst>
      <p:ext uri="{BB962C8B-B14F-4D97-AF65-F5344CB8AC3E}">
        <p14:creationId xmlns:p14="http://schemas.microsoft.com/office/powerpoint/2010/main" val="686429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Easier to see the activity times and their interactions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Not necessary to refer to the legend every time (only one notation used)</a:t>
            </a:r>
            <a:endParaRPr lang="en-US" sz="1200" b="1" dirty="0"/>
          </a:p>
          <a:p>
            <a:endParaRPr lang="en-US" dirty="0"/>
          </a:p>
        </p:txBody>
      </p:sp>
      <p:sp>
        <p:nvSpPr>
          <p:cNvPr id="4" name="Slide Number Placeholder 3"/>
          <p:cNvSpPr>
            <a:spLocks noGrp="1"/>
          </p:cNvSpPr>
          <p:nvPr>
            <p:ph type="sldNum" sz="quarter" idx="10"/>
          </p:nvPr>
        </p:nvSpPr>
        <p:spPr/>
        <p:txBody>
          <a:bodyPr/>
          <a:lstStyle/>
          <a:p>
            <a:fld id="{8D8467F8-798B-5A41-BD3B-C9C381947D69}" type="slidenum">
              <a:rPr lang="en-US" smtClean="0"/>
              <a:t>8</a:t>
            </a:fld>
            <a:endParaRPr lang="en-US"/>
          </a:p>
        </p:txBody>
      </p:sp>
    </p:spTree>
    <p:extLst>
      <p:ext uri="{BB962C8B-B14F-4D97-AF65-F5344CB8AC3E}">
        <p14:creationId xmlns:p14="http://schemas.microsoft.com/office/powerpoint/2010/main" val="2036933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 a hyperbolic display of blogs using both the WWE and the ICWSM 2007 data sets.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A </a:t>
            </a:r>
            <a:r>
              <a:rPr lang="en-GB" sz="1200" b="1" i="0" u="none" strike="noStrike" kern="1200" dirty="0">
                <a:solidFill>
                  <a:schemeClr val="tx1"/>
                </a:solidFill>
                <a:effectLst/>
                <a:latin typeface="+mn-lt"/>
                <a:ea typeface="+mn-ea"/>
                <a:cs typeface="+mn-cs"/>
              </a:rPr>
              <a:t>hyperbolic</a:t>
            </a:r>
            <a:r>
              <a:rPr lang="en-GB" sz="1200" b="0" i="0" u="none" strike="noStrike" kern="1200" dirty="0">
                <a:solidFill>
                  <a:schemeClr val="tx1"/>
                </a:solidFill>
                <a:effectLst/>
                <a:latin typeface="+mn-lt"/>
                <a:ea typeface="+mn-ea"/>
                <a:cs typeface="+mn-cs"/>
              </a:rPr>
              <a:t> </a:t>
            </a:r>
            <a:r>
              <a:rPr lang="en-GB" sz="1200" b="1" i="0" u="none" strike="noStrike" kern="1200" dirty="0">
                <a:solidFill>
                  <a:schemeClr val="tx1"/>
                </a:solidFill>
                <a:effectLst/>
                <a:latin typeface="+mn-lt"/>
                <a:ea typeface="+mn-ea"/>
                <a:cs typeface="+mn-cs"/>
              </a:rPr>
              <a:t>display</a:t>
            </a:r>
            <a:r>
              <a:rPr lang="en-GB" sz="1200" b="0" i="0" u="none" strike="noStrike" kern="1200" dirty="0">
                <a:solidFill>
                  <a:schemeClr val="tx1"/>
                </a:solidFill>
                <a:effectLst/>
                <a:latin typeface="+mn-lt"/>
                <a:ea typeface="+mn-ea"/>
                <a:cs typeface="+mn-cs"/>
              </a:rPr>
              <a:t> contains much more space than a simple Euclidean plane because the circumference and area of the circle it's mapped upon grows exponentially with the length of its radius. The larger the circle, the greater the amount of usable space.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datamining.typepad.com</a:t>
            </a:r>
            <a:r>
              <a:rPr lang="en-US" dirty="0"/>
              <a:t>/gallery/blog-map-</a:t>
            </a:r>
            <a:r>
              <a:rPr lang="en-US" dirty="0" err="1"/>
              <a:t>gallery.html</a:t>
            </a:r>
            <a:endParaRPr lang="en-US" dirty="0"/>
          </a:p>
        </p:txBody>
      </p:sp>
      <p:sp>
        <p:nvSpPr>
          <p:cNvPr id="4" name="Slide Number Placeholder 3"/>
          <p:cNvSpPr>
            <a:spLocks noGrp="1"/>
          </p:cNvSpPr>
          <p:nvPr>
            <p:ph type="sldNum" sz="quarter" idx="10"/>
          </p:nvPr>
        </p:nvSpPr>
        <p:spPr/>
        <p:txBody>
          <a:bodyPr/>
          <a:lstStyle/>
          <a:p>
            <a:fld id="{8D8467F8-798B-5A41-BD3B-C9C381947D69}" type="slidenum">
              <a:rPr lang="en-US" smtClean="0"/>
              <a:t>9</a:t>
            </a:fld>
            <a:endParaRPr lang="en-US"/>
          </a:p>
        </p:txBody>
      </p:sp>
    </p:spTree>
    <p:extLst>
      <p:ext uri="{BB962C8B-B14F-4D97-AF65-F5344CB8AC3E}">
        <p14:creationId xmlns:p14="http://schemas.microsoft.com/office/powerpoint/2010/main" val="610433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bg1"/>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444357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41EB5C9-1307-BA42-ABA2-0BC069CD8E7F}" type="datetimeFigureOut">
              <a:rPr lang="en-US" smtClean="0"/>
              <a:t>3/7/19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13914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41EB5C9-1307-BA42-ABA2-0BC069CD8E7F}" type="datetimeFigureOut">
              <a:rPr lang="en-US" smtClean="0"/>
              <a:t>3/7/19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581529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41EB5C9-1307-BA42-ABA2-0BC069CD8E7F}" type="datetimeFigureOut">
              <a:rPr lang="en-US" smtClean="0"/>
              <a:t>3/7/19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38346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41EB5C9-1307-BA42-ABA2-0BC069CD8E7F}" type="datetimeFigureOut">
              <a:rPr lang="en-US" smtClean="0"/>
              <a:t>3/7/19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073069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41EB5C9-1307-BA42-ABA2-0BC069CD8E7F}" type="datetimeFigureOut">
              <a:rPr lang="en-US" smtClean="0"/>
              <a:t>3/7/19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619886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241EB5C9-1307-BA42-ABA2-0BC069CD8E7F}" type="datetimeFigureOut">
              <a:rPr lang="en-US" smtClean="0"/>
              <a:t>3/7/19</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535793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241EB5C9-1307-BA42-ABA2-0BC069CD8E7F}" type="datetimeFigureOut">
              <a:rPr lang="en-US" smtClean="0"/>
              <a:t>3/7/19</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472721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241EB5C9-1307-BA42-ABA2-0BC069CD8E7F}" type="datetimeFigureOut">
              <a:rPr lang="en-US" smtClean="0"/>
              <a:t>3/7/19</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130901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41EB5C9-1307-BA42-ABA2-0BC069CD8E7F}" type="datetimeFigureOut">
              <a:rPr lang="en-US" smtClean="0"/>
              <a:t>3/7/19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540895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41EB5C9-1307-BA42-ABA2-0BC069CD8E7F}" type="datetimeFigureOut">
              <a:rPr lang="en-US" smtClean="0"/>
              <a:t>3/7/19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566899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p:txBody>
      </p:sp>
    </p:spTree>
    <p:extLst>
      <p:ext uri="{BB962C8B-B14F-4D97-AF65-F5344CB8AC3E}">
        <p14:creationId xmlns:p14="http://schemas.microsoft.com/office/powerpoint/2010/main" val="3676200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b="1" kern="1200">
          <a:solidFill>
            <a:schemeClr val="bg1"/>
          </a:solidFill>
          <a:latin typeface="Century Gothic" panose="020B0502020202020204" pitchFamily="34"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Century Gothic" panose="020B0502020202020204" pitchFamily="34" charset="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2CDB4D-C04E-9C4B-8CBF-4EAA652CA8D4}"/>
              </a:ext>
            </a:extLst>
          </p:cNvPr>
          <p:cNvPicPr>
            <a:picLocks noChangeAspect="1"/>
          </p:cNvPicPr>
          <p:nvPr/>
        </p:nvPicPr>
        <p:blipFill>
          <a:blip r:embed="rId3"/>
          <a:stretch>
            <a:fillRect/>
          </a:stretch>
        </p:blipFill>
        <p:spPr>
          <a:xfrm>
            <a:off x="768350" y="1168400"/>
            <a:ext cx="7607300" cy="4521200"/>
          </a:xfrm>
          <a:prstGeom prst="rect">
            <a:avLst/>
          </a:prstGeom>
        </p:spPr>
      </p:pic>
    </p:spTree>
    <p:extLst>
      <p:ext uri="{BB962C8B-B14F-4D97-AF65-F5344CB8AC3E}">
        <p14:creationId xmlns:p14="http://schemas.microsoft.com/office/powerpoint/2010/main" val="32600275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209" y="46038"/>
            <a:ext cx="8229600" cy="1143000"/>
          </a:xfrm>
        </p:spPr>
        <p:txBody>
          <a:bodyPr>
            <a:normAutofit/>
          </a:bodyPr>
          <a:lstStyle/>
          <a:p>
            <a:r>
              <a:rPr lang="en-US" b="1" dirty="0"/>
              <a:t>Error bars</a:t>
            </a:r>
            <a:endParaRPr lang="en-US" dirty="0"/>
          </a:p>
        </p:txBody>
      </p:sp>
      <p:sp>
        <p:nvSpPr>
          <p:cNvPr id="5" name="Title 1">
            <a:extLst>
              <a:ext uri="{FF2B5EF4-FFF2-40B4-BE49-F238E27FC236}">
                <a16:creationId xmlns:a16="http://schemas.microsoft.com/office/drawing/2014/main" id="{E5EA00CA-4547-744B-B532-ADBBAD7AE533}"/>
              </a:ext>
            </a:extLst>
          </p:cNvPr>
          <p:cNvSpPr txBox="1">
            <a:spLocks/>
          </p:cNvSpPr>
          <p:nvPr/>
        </p:nvSpPr>
        <p:spPr>
          <a:xfrm>
            <a:off x="691661" y="6011919"/>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200" dirty="0"/>
              <a:t>This graph shows the same data of graph in Question 1.</a:t>
            </a:r>
          </a:p>
          <a:p>
            <a:endParaRPr lang="en-US" dirty="0"/>
          </a:p>
        </p:txBody>
      </p:sp>
      <p:pic>
        <p:nvPicPr>
          <p:cNvPr id="4" name="Picture 3">
            <a:extLst>
              <a:ext uri="{FF2B5EF4-FFF2-40B4-BE49-F238E27FC236}">
                <a16:creationId xmlns:a16="http://schemas.microsoft.com/office/drawing/2014/main" id="{9A6BE146-E58C-CE4C-B626-CD892C30A7D2}"/>
              </a:ext>
            </a:extLst>
          </p:cNvPr>
          <p:cNvPicPr>
            <a:picLocks noChangeAspect="1"/>
          </p:cNvPicPr>
          <p:nvPr/>
        </p:nvPicPr>
        <p:blipFill>
          <a:blip r:embed="rId3"/>
          <a:stretch>
            <a:fillRect/>
          </a:stretch>
        </p:blipFill>
        <p:spPr>
          <a:xfrm>
            <a:off x="1610609" y="1795519"/>
            <a:ext cx="5892800" cy="4216400"/>
          </a:xfrm>
          <a:prstGeom prst="rect">
            <a:avLst/>
          </a:prstGeom>
        </p:spPr>
      </p:pic>
    </p:spTree>
    <p:extLst>
      <p:ext uri="{BB962C8B-B14F-4D97-AF65-F5344CB8AC3E}">
        <p14:creationId xmlns:p14="http://schemas.microsoft.com/office/powerpoint/2010/main" val="3942259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786" y="2013208"/>
            <a:ext cx="7772400" cy="1449520"/>
          </a:xfrm>
        </p:spPr>
        <p:txBody>
          <a:bodyPr>
            <a:normAutofit fontScale="90000"/>
          </a:bodyPr>
          <a:lstStyle/>
          <a:p>
            <a:pPr algn="ctr" fontAlgn="base"/>
            <a:r>
              <a:rPr lang="en-GB" dirty="0"/>
              <a:t>Myth 4:</a:t>
            </a:r>
            <a:br>
              <a:rPr lang="en-GB" dirty="0"/>
            </a:br>
            <a:r>
              <a:rPr lang="en-GB" dirty="0"/>
              <a:t>information visualisations are easy to create</a:t>
            </a:r>
            <a:endParaRPr lang="en-GB" b="0" dirty="0"/>
          </a:p>
        </p:txBody>
      </p:sp>
    </p:spTree>
    <p:extLst>
      <p:ext uri="{BB962C8B-B14F-4D97-AF65-F5344CB8AC3E}">
        <p14:creationId xmlns:p14="http://schemas.microsoft.com/office/powerpoint/2010/main" val="578008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406394-A149-4043-98A5-9C988B77D834}"/>
              </a:ext>
            </a:extLst>
          </p:cNvPr>
          <p:cNvPicPr>
            <a:picLocks noChangeAspect="1"/>
          </p:cNvPicPr>
          <p:nvPr/>
        </p:nvPicPr>
        <p:blipFill>
          <a:blip r:embed="rId3"/>
          <a:stretch>
            <a:fillRect/>
          </a:stretch>
        </p:blipFill>
        <p:spPr>
          <a:xfrm>
            <a:off x="0" y="442912"/>
            <a:ext cx="9144000" cy="5972175"/>
          </a:xfrm>
          <a:prstGeom prst="rect">
            <a:avLst/>
          </a:prstGeom>
        </p:spPr>
      </p:pic>
    </p:spTree>
    <p:extLst>
      <p:ext uri="{BB962C8B-B14F-4D97-AF65-F5344CB8AC3E}">
        <p14:creationId xmlns:p14="http://schemas.microsoft.com/office/powerpoint/2010/main" val="2263961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A373A1-2B72-4641-B230-02969BFF1E15}"/>
              </a:ext>
            </a:extLst>
          </p:cNvPr>
          <p:cNvPicPr>
            <a:picLocks noChangeAspect="1"/>
          </p:cNvPicPr>
          <p:nvPr/>
        </p:nvPicPr>
        <p:blipFill>
          <a:blip r:embed="rId3"/>
          <a:stretch>
            <a:fillRect/>
          </a:stretch>
        </p:blipFill>
        <p:spPr>
          <a:xfrm>
            <a:off x="0" y="106680"/>
            <a:ext cx="9144000" cy="6644640"/>
          </a:xfrm>
          <a:prstGeom prst="rect">
            <a:avLst/>
          </a:prstGeom>
        </p:spPr>
      </p:pic>
    </p:spTree>
    <p:extLst>
      <p:ext uri="{BB962C8B-B14F-4D97-AF65-F5344CB8AC3E}">
        <p14:creationId xmlns:p14="http://schemas.microsoft.com/office/powerpoint/2010/main" val="3236772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786" y="2013208"/>
            <a:ext cx="7772400" cy="1449520"/>
          </a:xfrm>
        </p:spPr>
        <p:txBody>
          <a:bodyPr>
            <a:normAutofit fontScale="90000"/>
          </a:bodyPr>
          <a:lstStyle/>
          <a:p>
            <a:pPr algn="ctr" fontAlgn="base"/>
            <a:r>
              <a:rPr lang="en-GB" dirty="0"/>
              <a:t>Myth 5:</a:t>
            </a:r>
            <a:br>
              <a:rPr lang="en-GB" dirty="0"/>
            </a:br>
            <a:r>
              <a:rPr lang="en-GB" dirty="0"/>
              <a:t>information visualisations are static</a:t>
            </a:r>
            <a:endParaRPr lang="en-GB" b="0" dirty="0"/>
          </a:p>
        </p:txBody>
      </p:sp>
    </p:spTree>
    <p:extLst>
      <p:ext uri="{BB962C8B-B14F-4D97-AF65-F5344CB8AC3E}">
        <p14:creationId xmlns:p14="http://schemas.microsoft.com/office/powerpoint/2010/main" val="4235478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B7C42B-5D58-AD4D-8FB5-DE105F2E8AF3}"/>
              </a:ext>
            </a:extLst>
          </p:cNvPr>
          <p:cNvPicPr>
            <a:picLocks noChangeAspect="1"/>
          </p:cNvPicPr>
          <p:nvPr/>
        </p:nvPicPr>
        <p:blipFill>
          <a:blip r:embed="rId3"/>
          <a:stretch>
            <a:fillRect/>
          </a:stretch>
        </p:blipFill>
        <p:spPr>
          <a:xfrm>
            <a:off x="0" y="1278826"/>
            <a:ext cx="9144000" cy="4940427"/>
          </a:xfrm>
          <a:prstGeom prst="rect">
            <a:avLst/>
          </a:prstGeom>
        </p:spPr>
      </p:pic>
      <p:sp>
        <p:nvSpPr>
          <p:cNvPr id="7" name="Title 1">
            <a:extLst>
              <a:ext uri="{FF2B5EF4-FFF2-40B4-BE49-F238E27FC236}">
                <a16:creationId xmlns:a16="http://schemas.microsoft.com/office/drawing/2014/main" id="{E2AB61A4-A48F-654A-B7D6-2E2D7DFC40A7}"/>
              </a:ext>
            </a:extLst>
          </p:cNvPr>
          <p:cNvSpPr>
            <a:spLocks noGrp="1"/>
          </p:cNvSpPr>
          <p:nvPr>
            <p:ph type="title"/>
          </p:nvPr>
        </p:nvSpPr>
        <p:spPr>
          <a:xfrm>
            <a:off x="594360" y="247442"/>
            <a:ext cx="7955280" cy="1362075"/>
          </a:xfrm>
        </p:spPr>
        <p:txBody>
          <a:bodyPr>
            <a:normAutofit/>
          </a:bodyPr>
          <a:lstStyle/>
          <a:p>
            <a:pPr algn="ctr" fontAlgn="base"/>
            <a:r>
              <a:rPr lang="en-GB" dirty="0"/>
              <a:t>Online info graphics</a:t>
            </a:r>
            <a:endParaRPr lang="en-GB" b="0" dirty="0"/>
          </a:p>
        </p:txBody>
      </p:sp>
    </p:spTree>
    <p:extLst>
      <p:ext uri="{BB962C8B-B14F-4D97-AF65-F5344CB8AC3E}">
        <p14:creationId xmlns:p14="http://schemas.microsoft.com/office/powerpoint/2010/main" val="1353721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2AB61A4-A48F-654A-B7D6-2E2D7DFC40A7}"/>
              </a:ext>
            </a:extLst>
          </p:cNvPr>
          <p:cNvSpPr>
            <a:spLocks noGrp="1"/>
          </p:cNvSpPr>
          <p:nvPr>
            <p:ph type="title"/>
          </p:nvPr>
        </p:nvSpPr>
        <p:spPr>
          <a:xfrm>
            <a:off x="594360" y="247442"/>
            <a:ext cx="7955280" cy="1362075"/>
          </a:xfrm>
        </p:spPr>
        <p:txBody>
          <a:bodyPr>
            <a:normAutofit/>
          </a:bodyPr>
          <a:lstStyle/>
          <a:p>
            <a:pPr algn="ctr" fontAlgn="base"/>
            <a:r>
              <a:rPr lang="en-GB" dirty="0"/>
              <a:t>Hans </a:t>
            </a:r>
            <a:r>
              <a:rPr lang="en-GB" dirty="0" err="1"/>
              <a:t>rosling</a:t>
            </a:r>
            <a:endParaRPr lang="en-GB" b="0" dirty="0"/>
          </a:p>
        </p:txBody>
      </p:sp>
      <p:pic>
        <p:nvPicPr>
          <p:cNvPr id="3" name="Picture 2">
            <a:extLst>
              <a:ext uri="{FF2B5EF4-FFF2-40B4-BE49-F238E27FC236}">
                <a16:creationId xmlns:a16="http://schemas.microsoft.com/office/drawing/2014/main" id="{D8720C38-E6CF-9543-B7D4-6655F4F2461B}"/>
              </a:ext>
            </a:extLst>
          </p:cNvPr>
          <p:cNvPicPr>
            <a:picLocks noChangeAspect="1"/>
          </p:cNvPicPr>
          <p:nvPr/>
        </p:nvPicPr>
        <p:blipFill>
          <a:blip r:embed="rId3"/>
          <a:stretch>
            <a:fillRect/>
          </a:stretch>
        </p:blipFill>
        <p:spPr>
          <a:xfrm>
            <a:off x="0" y="1242194"/>
            <a:ext cx="9144000" cy="5105131"/>
          </a:xfrm>
          <a:prstGeom prst="rect">
            <a:avLst/>
          </a:prstGeom>
        </p:spPr>
      </p:pic>
    </p:spTree>
    <p:extLst>
      <p:ext uri="{BB962C8B-B14F-4D97-AF65-F5344CB8AC3E}">
        <p14:creationId xmlns:p14="http://schemas.microsoft.com/office/powerpoint/2010/main" val="912557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786" y="2013208"/>
            <a:ext cx="7772400" cy="1449520"/>
          </a:xfrm>
        </p:spPr>
        <p:txBody>
          <a:bodyPr>
            <a:normAutofit fontScale="90000"/>
          </a:bodyPr>
          <a:lstStyle/>
          <a:p>
            <a:pPr algn="ctr" fontAlgn="base"/>
            <a:r>
              <a:rPr lang="en-GB" dirty="0"/>
              <a:t>Myth 6:</a:t>
            </a:r>
            <a:br>
              <a:rPr lang="en-GB" dirty="0"/>
            </a:br>
            <a:r>
              <a:rPr lang="en-GB" dirty="0"/>
              <a:t>information visualisations are infographics</a:t>
            </a:r>
            <a:endParaRPr lang="en-GB" b="0" dirty="0"/>
          </a:p>
        </p:txBody>
      </p:sp>
    </p:spTree>
    <p:extLst>
      <p:ext uri="{BB962C8B-B14F-4D97-AF65-F5344CB8AC3E}">
        <p14:creationId xmlns:p14="http://schemas.microsoft.com/office/powerpoint/2010/main" val="1372458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D333BC-F13C-454E-B9F3-5581445FDC7E}"/>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FA789AE7-CB95-334F-A8E3-E2D17F9F898C}"/>
              </a:ext>
            </a:extLst>
          </p:cNvPr>
          <p:cNvPicPr>
            <a:picLocks noChangeAspect="1"/>
          </p:cNvPicPr>
          <p:nvPr/>
        </p:nvPicPr>
        <p:blipFill>
          <a:blip r:embed="rId3"/>
          <a:stretch>
            <a:fillRect/>
          </a:stretch>
        </p:blipFill>
        <p:spPr>
          <a:xfrm>
            <a:off x="95250" y="12700"/>
            <a:ext cx="8953500" cy="6832600"/>
          </a:xfrm>
          <a:prstGeom prst="rect">
            <a:avLst/>
          </a:prstGeom>
        </p:spPr>
      </p:pic>
    </p:spTree>
    <p:extLst>
      <p:ext uri="{BB962C8B-B14F-4D97-AF65-F5344CB8AC3E}">
        <p14:creationId xmlns:p14="http://schemas.microsoft.com/office/powerpoint/2010/main" val="312700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9B9F7F-A884-5F4A-8573-5FB4F37CD184}"/>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80383763-C255-0E44-BD03-4E168006B985}"/>
              </a:ext>
            </a:extLst>
          </p:cNvPr>
          <p:cNvPicPr>
            <a:picLocks noChangeAspect="1"/>
          </p:cNvPicPr>
          <p:nvPr/>
        </p:nvPicPr>
        <p:blipFill>
          <a:blip r:embed="rId3"/>
          <a:stretch>
            <a:fillRect/>
          </a:stretch>
        </p:blipFill>
        <p:spPr>
          <a:xfrm>
            <a:off x="4684713" y="457200"/>
            <a:ext cx="4225106" cy="6004560"/>
          </a:xfrm>
          <a:prstGeom prst="rect">
            <a:avLst/>
          </a:prstGeom>
        </p:spPr>
      </p:pic>
      <p:pic>
        <p:nvPicPr>
          <p:cNvPr id="8" name="Picture 7">
            <a:extLst>
              <a:ext uri="{FF2B5EF4-FFF2-40B4-BE49-F238E27FC236}">
                <a16:creationId xmlns:a16="http://schemas.microsoft.com/office/drawing/2014/main" id="{04E3AB0A-7833-3840-8402-DA330D61ED11}"/>
              </a:ext>
            </a:extLst>
          </p:cNvPr>
          <p:cNvPicPr>
            <a:picLocks noChangeAspect="1"/>
          </p:cNvPicPr>
          <p:nvPr/>
        </p:nvPicPr>
        <p:blipFill>
          <a:blip r:embed="rId4"/>
          <a:stretch>
            <a:fillRect/>
          </a:stretch>
        </p:blipFill>
        <p:spPr>
          <a:xfrm>
            <a:off x="172894" y="465455"/>
            <a:ext cx="4233873" cy="6004560"/>
          </a:xfrm>
          <a:prstGeom prst="rect">
            <a:avLst/>
          </a:prstGeom>
        </p:spPr>
      </p:pic>
    </p:spTree>
    <p:extLst>
      <p:ext uri="{BB962C8B-B14F-4D97-AF65-F5344CB8AC3E}">
        <p14:creationId xmlns:p14="http://schemas.microsoft.com/office/powerpoint/2010/main" val="1789597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C82554-CD0D-DA4E-ABCD-1C58B6FEE451}"/>
              </a:ext>
            </a:extLst>
          </p:cNvPr>
          <p:cNvPicPr>
            <a:picLocks noChangeAspect="1"/>
          </p:cNvPicPr>
          <p:nvPr/>
        </p:nvPicPr>
        <p:blipFill>
          <a:blip r:embed="rId3"/>
          <a:stretch>
            <a:fillRect/>
          </a:stretch>
        </p:blipFill>
        <p:spPr>
          <a:xfrm>
            <a:off x="1737110" y="0"/>
            <a:ext cx="5669779" cy="6858000"/>
          </a:xfrm>
          <a:prstGeom prst="rect">
            <a:avLst/>
          </a:prstGeom>
        </p:spPr>
      </p:pic>
    </p:spTree>
    <p:extLst>
      <p:ext uri="{BB962C8B-B14F-4D97-AF65-F5344CB8AC3E}">
        <p14:creationId xmlns:p14="http://schemas.microsoft.com/office/powerpoint/2010/main" val="19386348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142" y="1862625"/>
            <a:ext cx="7772400" cy="1362075"/>
          </a:xfrm>
        </p:spPr>
        <p:txBody>
          <a:bodyPr>
            <a:normAutofit/>
          </a:bodyPr>
          <a:lstStyle/>
          <a:p>
            <a:pPr algn="ctr" fontAlgn="base"/>
            <a:r>
              <a:rPr lang="en-GB" dirty="0"/>
              <a:t>Visualisation exercise: </a:t>
            </a:r>
            <a:endParaRPr lang="en-GB" b="0" dirty="0"/>
          </a:p>
        </p:txBody>
      </p:sp>
      <p:sp>
        <p:nvSpPr>
          <p:cNvPr id="4" name="TextBox 3">
            <a:extLst>
              <a:ext uri="{FF2B5EF4-FFF2-40B4-BE49-F238E27FC236}">
                <a16:creationId xmlns:a16="http://schemas.microsoft.com/office/drawing/2014/main" id="{ABC2D82C-50BE-4141-8A20-29B6C23F06C3}"/>
              </a:ext>
            </a:extLst>
          </p:cNvPr>
          <p:cNvSpPr txBox="1"/>
          <p:nvPr/>
        </p:nvSpPr>
        <p:spPr>
          <a:xfrm>
            <a:off x="144605" y="3010172"/>
            <a:ext cx="8779473" cy="1569660"/>
          </a:xfrm>
          <a:prstGeom prst="rect">
            <a:avLst/>
          </a:prstGeom>
          <a:noFill/>
        </p:spPr>
        <p:txBody>
          <a:bodyPr wrap="square" rtlCol="0">
            <a:spAutoFit/>
          </a:bodyPr>
          <a:lstStyle/>
          <a:p>
            <a:pPr marL="914400" lvl="1" indent="-457200">
              <a:buFont typeface="+mj-lt"/>
              <a:buAutoNum type="arabicPeriod"/>
            </a:pPr>
            <a:endParaRPr lang="en-GB" sz="2400" b="1" dirty="0">
              <a:solidFill>
                <a:schemeClr val="bg1"/>
              </a:solidFill>
              <a:latin typeface="Century Gothic" panose="020B0502020202020204" pitchFamily="34" charset="0"/>
            </a:endParaRPr>
          </a:p>
          <a:p>
            <a:pPr lvl="1"/>
            <a:r>
              <a:rPr lang="en-GB" sz="2400" b="1" dirty="0">
                <a:solidFill>
                  <a:schemeClr val="bg1"/>
                </a:solidFill>
                <a:latin typeface="Century Gothic" panose="020B0502020202020204" pitchFamily="34" charset="0"/>
              </a:rPr>
              <a:t>Find 2-3 data visualisations that illustrate one or more the 6 myths</a:t>
            </a:r>
          </a:p>
          <a:p>
            <a:pPr marL="800100" lvl="1" indent="-342900">
              <a:buFont typeface="Arial" panose="020B0604020202020204" pitchFamily="34" charset="0"/>
              <a:buChar char="•"/>
            </a:pPr>
            <a:endParaRPr lang="en-GB" sz="2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256356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141" y="1009185"/>
            <a:ext cx="7772400" cy="1362075"/>
          </a:xfrm>
        </p:spPr>
        <p:txBody>
          <a:bodyPr>
            <a:normAutofit/>
          </a:bodyPr>
          <a:lstStyle/>
          <a:p>
            <a:pPr algn="ctr" fontAlgn="base"/>
            <a:r>
              <a:rPr lang="en-GB" dirty="0"/>
              <a:t>visualisation web services</a:t>
            </a:r>
            <a:endParaRPr lang="en-GB" b="0" dirty="0"/>
          </a:p>
        </p:txBody>
      </p:sp>
      <p:sp>
        <p:nvSpPr>
          <p:cNvPr id="4" name="TextBox 3">
            <a:extLst>
              <a:ext uri="{FF2B5EF4-FFF2-40B4-BE49-F238E27FC236}">
                <a16:creationId xmlns:a16="http://schemas.microsoft.com/office/drawing/2014/main" id="{ABC2D82C-50BE-4141-8A20-29B6C23F06C3}"/>
              </a:ext>
            </a:extLst>
          </p:cNvPr>
          <p:cNvSpPr txBox="1"/>
          <p:nvPr/>
        </p:nvSpPr>
        <p:spPr>
          <a:xfrm>
            <a:off x="144605" y="3010172"/>
            <a:ext cx="8779473" cy="2308324"/>
          </a:xfrm>
          <a:prstGeom prst="rect">
            <a:avLst/>
          </a:prstGeom>
          <a:noFill/>
        </p:spPr>
        <p:txBody>
          <a:bodyPr wrap="square" rtlCol="0">
            <a:spAutoFit/>
          </a:bodyPr>
          <a:lstStyle/>
          <a:p>
            <a:pPr marL="914400" lvl="1" indent="-457200">
              <a:buFont typeface="Arial" panose="020B0604020202020204" pitchFamily="34" charset="0"/>
              <a:buChar char="•"/>
            </a:pPr>
            <a:r>
              <a:rPr lang="en-GB" sz="2400" b="1" dirty="0">
                <a:solidFill>
                  <a:schemeClr val="bg1"/>
                </a:solidFill>
                <a:latin typeface="Century Gothic" panose="020B0502020202020204" pitchFamily="34" charset="0"/>
              </a:rPr>
              <a:t>RAW: http://</a:t>
            </a:r>
            <a:r>
              <a:rPr lang="en-GB" sz="2400" b="1" dirty="0" err="1">
                <a:solidFill>
                  <a:schemeClr val="bg1"/>
                </a:solidFill>
                <a:latin typeface="Century Gothic" panose="020B0502020202020204" pitchFamily="34" charset="0"/>
              </a:rPr>
              <a:t>app.rawgraphs.io</a:t>
            </a:r>
            <a:endParaRPr lang="en-GB" sz="2400" b="1" dirty="0">
              <a:solidFill>
                <a:schemeClr val="bg1"/>
              </a:solidFill>
              <a:latin typeface="Century Gothic" panose="020B0502020202020204" pitchFamily="34" charset="0"/>
            </a:endParaRPr>
          </a:p>
          <a:p>
            <a:pPr lvl="1"/>
            <a:endParaRPr lang="en-GB" sz="2400" b="1" dirty="0">
              <a:solidFill>
                <a:schemeClr val="bg1"/>
              </a:solidFill>
              <a:latin typeface="Century Gothic" panose="020B0502020202020204" pitchFamily="34" charset="0"/>
            </a:endParaRPr>
          </a:p>
          <a:p>
            <a:pPr marL="800100" lvl="1" indent="-342900">
              <a:buFont typeface="Arial" panose="020B0604020202020204" pitchFamily="34" charset="0"/>
              <a:buChar char="•"/>
            </a:pPr>
            <a:r>
              <a:rPr lang="en-GB" sz="2400" b="1" dirty="0" err="1">
                <a:solidFill>
                  <a:schemeClr val="bg1"/>
                </a:solidFill>
                <a:latin typeface="Century Gothic" panose="020B0502020202020204" pitchFamily="34" charset="0"/>
              </a:rPr>
              <a:t>Datawrapper</a:t>
            </a:r>
            <a:r>
              <a:rPr lang="en-GB" sz="2400" b="1" dirty="0">
                <a:solidFill>
                  <a:schemeClr val="bg1"/>
                </a:solidFill>
                <a:latin typeface="Century Gothic" panose="020B0502020202020204" pitchFamily="34" charset="0"/>
              </a:rPr>
              <a:t>: https://</a:t>
            </a:r>
            <a:r>
              <a:rPr lang="en-GB" sz="2400" b="1" dirty="0" err="1">
                <a:solidFill>
                  <a:schemeClr val="bg1"/>
                </a:solidFill>
                <a:latin typeface="Century Gothic" panose="020B0502020202020204" pitchFamily="34" charset="0"/>
              </a:rPr>
              <a:t>app.datawrapper.de</a:t>
            </a:r>
            <a:endParaRPr lang="en-GB" sz="2400" b="1" dirty="0">
              <a:solidFill>
                <a:schemeClr val="bg1"/>
              </a:solidFill>
              <a:latin typeface="Century Gothic" panose="020B0502020202020204" pitchFamily="34" charset="0"/>
            </a:endParaRPr>
          </a:p>
          <a:p>
            <a:pPr marL="800100" lvl="1" indent="-342900">
              <a:buFont typeface="Arial" panose="020B0604020202020204" pitchFamily="34" charset="0"/>
              <a:buChar char="•"/>
            </a:pPr>
            <a:endParaRPr lang="en-GB" sz="2400" b="1" dirty="0">
              <a:solidFill>
                <a:schemeClr val="bg1"/>
              </a:solidFill>
              <a:latin typeface="Century Gothic" panose="020B0502020202020204" pitchFamily="34" charset="0"/>
            </a:endParaRPr>
          </a:p>
          <a:p>
            <a:pPr marL="800100" lvl="1" indent="-342900">
              <a:buFont typeface="Arial" panose="020B0604020202020204" pitchFamily="34" charset="0"/>
              <a:buChar char="•"/>
            </a:pPr>
            <a:r>
              <a:rPr lang="en-GB" sz="2400" b="1" dirty="0">
                <a:solidFill>
                  <a:schemeClr val="bg1"/>
                </a:solidFill>
                <a:latin typeface="Century Gothic" panose="020B0502020202020204" pitchFamily="34" charset="0"/>
              </a:rPr>
              <a:t>Google fusion tables: https://</a:t>
            </a:r>
            <a:r>
              <a:rPr lang="en-GB" sz="2400" b="1" dirty="0" err="1">
                <a:solidFill>
                  <a:schemeClr val="bg1"/>
                </a:solidFill>
                <a:latin typeface="Century Gothic" panose="020B0502020202020204" pitchFamily="34" charset="0"/>
              </a:rPr>
              <a:t>fusiontables.google.com</a:t>
            </a:r>
            <a:r>
              <a:rPr lang="en-GB" sz="2400" b="1" dirty="0">
                <a:solidFill>
                  <a:schemeClr val="bg1"/>
                </a:solidFill>
                <a:latin typeface="Century Gothic" panose="020B0502020202020204" pitchFamily="34" charset="0"/>
              </a:rPr>
              <a:t> </a:t>
            </a:r>
          </a:p>
        </p:txBody>
      </p:sp>
    </p:spTree>
    <p:extLst>
      <p:ext uri="{BB962C8B-B14F-4D97-AF65-F5344CB8AC3E}">
        <p14:creationId xmlns:p14="http://schemas.microsoft.com/office/powerpoint/2010/main" val="1174318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142" y="1862625"/>
            <a:ext cx="7772400" cy="1362075"/>
          </a:xfrm>
        </p:spPr>
        <p:txBody>
          <a:bodyPr>
            <a:normAutofit/>
          </a:bodyPr>
          <a:lstStyle/>
          <a:p>
            <a:pPr algn="ctr" fontAlgn="base"/>
            <a:r>
              <a:rPr lang="en-GB" dirty="0"/>
              <a:t>Group exercise: </a:t>
            </a:r>
            <a:endParaRPr lang="en-GB" b="0" dirty="0"/>
          </a:p>
        </p:txBody>
      </p:sp>
      <p:sp>
        <p:nvSpPr>
          <p:cNvPr id="4" name="TextBox 3">
            <a:extLst>
              <a:ext uri="{FF2B5EF4-FFF2-40B4-BE49-F238E27FC236}">
                <a16:creationId xmlns:a16="http://schemas.microsoft.com/office/drawing/2014/main" id="{ABC2D82C-50BE-4141-8A20-29B6C23F06C3}"/>
              </a:ext>
            </a:extLst>
          </p:cNvPr>
          <p:cNvSpPr txBox="1"/>
          <p:nvPr/>
        </p:nvSpPr>
        <p:spPr>
          <a:xfrm>
            <a:off x="364527" y="2665399"/>
            <a:ext cx="8779473" cy="1938992"/>
          </a:xfrm>
          <a:prstGeom prst="rect">
            <a:avLst/>
          </a:prstGeom>
          <a:noFill/>
        </p:spPr>
        <p:txBody>
          <a:bodyPr wrap="square" rtlCol="0">
            <a:spAutoFit/>
          </a:bodyPr>
          <a:lstStyle/>
          <a:p>
            <a:pPr marL="914400" lvl="1" indent="-457200">
              <a:buFont typeface="+mj-lt"/>
              <a:buAutoNum type="arabicPeriod"/>
            </a:pPr>
            <a:endParaRPr lang="en-GB" sz="2400" b="1" dirty="0">
              <a:solidFill>
                <a:schemeClr val="bg1"/>
              </a:solidFill>
              <a:latin typeface="Century Gothic" panose="020B0502020202020204" pitchFamily="34" charset="0"/>
            </a:endParaRPr>
          </a:p>
          <a:p>
            <a:pPr marL="800100" lvl="1" indent="-342900">
              <a:buFont typeface="Arial" panose="020B0604020202020204" pitchFamily="34" charset="0"/>
              <a:buChar char="•"/>
            </a:pPr>
            <a:r>
              <a:rPr lang="en-GB" sz="2400" b="1" dirty="0">
                <a:solidFill>
                  <a:schemeClr val="bg1"/>
                </a:solidFill>
                <a:latin typeface="Century Gothic" panose="020B0502020202020204" pitchFamily="34" charset="0"/>
              </a:rPr>
              <a:t>Taking your datasets, use </a:t>
            </a:r>
          </a:p>
          <a:p>
            <a:pPr marL="800100" lvl="1" indent="-342900">
              <a:buFont typeface="Arial" panose="020B0604020202020204" pitchFamily="34" charset="0"/>
              <a:buChar char="•"/>
            </a:pPr>
            <a:endParaRPr lang="en-GB" sz="2400" b="1" dirty="0">
              <a:solidFill>
                <a:schemeClr val="bg1"/>
              </a:solidFill>
              <a:latin typeface="Century Gothic" panose="020B0502020202020204" pitchFamily="34" charset="0"/>
            </a:endParaRPr>
          </a:p>
          <a:p>
            <a:pPr marL="800100" lvl="1" indent="-342900">
              <a:buFont typeface="Arial" panose="020B0604020202020204" pitchFamily="34" charset="0"/>
              <a:buChar char="•"/>
            </a:pPr>
            <a:r>
              <a:rPr lang="en-GB" sz="2400" b="1" dirty="0">
                <a:solidFill>
                  <a:schemeClr val="bg1"/>
                </a:solidFill>
                <a:latin typeface="Century Gothic" panose="020B0502020202020204" pitchFamily="34" charset="0"/>
              </a:rPr>
              <a:t>Look for sources from government, academic papers, non-profit sector</a:t>
            </a:r>
          </a:p>
        </p:txBody>
      </p:sp>
    </p:spTree>
    <p:extLst>
      <p:ext uri="{BB962C8B-B14F-4D97-AF65-F5344CB8AC3E}">
        <p14:creationId xmlns:p14="http://schemas.microsoft.com/office/powerpoint/2010/main" val="1708799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C85AE3-39F9-AE48-BC7D-9200F75844C4}"/>
              </a:ext>
            </a:extLst>
          </p:cNvPr>
          <p:cNvPicPr>
            <a:picLocks noChangeAspect="1"/>
          </p:cNvPicPr>
          <p:nvPr/>
        </p:nvPicPr>
        <p:blipFill>
          <a:blip r:embed="rId3"/>
          <a:stretch>
            <a:fillRect/>
          </a:stretch>
        </p:blipFill>
        <p:spPr>
          <a:xfrm>
            <a:off x="1839729" y="0"/>
            <a:ext cx="5464542" cy="6858000"/>
          </a:xfrm>
          <a:prstGeom prst="rect">
            <a:avLst/>
          </a:prstGeom>
        </p:spPr>
      </p:pic>
    </p:spTree>
    <p:extLst>
      <p:ext uri="{BB962C8B-B14F-4D97-AF65-F5344CB8AC3E}">
        <p14:creationId xmlns:p14="http://schemas.microsoft.com/office/powerpoint/2010/main" val="2415556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D963A4-0BF5-564F-AB67-D37CFAD2E6F2}"/>
              </a:ext>
            </a:extLst>
          </p:cNvPr>
          <p:cNvPicPr>
            <a:picLocks noChangeAspect="1"/>
          </p:cNvPicPr>
          <p:nvPr/>
        </p:nvPicPr>
        <p:blipFill>
          <a:blip r:embed="rId3"/>
          <a:stretch>
            <a:fillRect/>
          </a:stretch>
        </p:blipFill>
        <p:spPr>
          <a:xfrm>
            <a:off x="508000" y="850900"/>
            <a:ext cx="8128000" cy="5156200"/>
          </a:xfrm>
          <a:prstGeom prst="rect">
            <a:avLst/>
          </a:prstGeom>
        </p:spPr>
      </p:pic>
    </p:spTree>
    <p:extLst>
      <p:ext uri="{BB962C8B-B14F-4D97-AF65-F5344CB8AC3E}">
        <p14:creationId xmlns:p14="http://schemas.microsoft.com/office/powerpoint/2010/main" val="3628440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A7675A-CCBD-6C46-A0BF-B30DD1CCA3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99268"/>
            <a:ext cx="9144000" cy="4659464"/>
          </a:xfrm>
          <a:prstGeom prst="rect">
            <a:avLst/>
          </a:prstGeom>
        </p:spPr>
      </p:pic>
    </p:spTree>
    <p:extLst>
      <p:ext uri="{BB962C8B-B14F-4D97-AF65-F5344CB8AC3E}">
        <p14:creationId xmlns:p14="http://schemas.microsoft.com/office/powerpoint/2010/main" val="94394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786" y="2013208"/>
            <a:ext cx="7772400" cy="1449520"/>
          </a:xfrm>
        </p:spPr>
        <p:txBody>
          <a:bodyPr>
            <a:normAutofit fontScale="90000"/>
          </a:bodyPr>
          <a:lstStyle/>
          <a:p>
            <a:pPr algn="ctr" fontAlgn="base"/>
            <a:r>
              <a:rPr lang="en-GB" dirty="0"/>
              <a:t>Myth 3:</a:t>
            </a:r>
            <a:br>
              <a:rPr lang="en-GB" dirty="0"/>
            </a:br>
            <a:r>
              <a:rPr lang="en-GB" dirty="0"/>
              <a:t>information visualisations are universal and intuitive</a:t>
            </a:r>
            <a:endParaRPr lang="en-GB" b="0" dirty="0"/>
          </a:p>
        </p:txBody>
      </p:sp>
    </p:spTree>
    <p:extLst>
      <p:ext uri="{BB962C8B-B14F-4D97-AF65-F5344CB8AC3E}">
        <p14:creationId xmlns:p14="http://schemas.microsoft.com/office/powerpoint/2010/main" val="1070921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 </a:t>
            </a:r>
            <a:br>
              <a:rPr lang="en-US" dirty="0"/>
            </a:br>
            <a:r>
              <a:rPr lang="en-US" sz="3600" dirty="0"/>
              <a:t>Why is this graph problematic?</a:t>
            </a:r>
          </a:p>
        </p:txBody>
      </p:sp>
      <p:pic>
        <p:nvPicPr>
          <p:cNvPr id="4" name="Picture 3"/>
          <p:cNvPicPr>
            <a:picLocks noChangeAspect="1"/>
          </p:cNvPicPr>
          <p:nvPr/>
        </p:nvPicPr>
        <p:blipFill rotWithShape="1">
          <a:blip r:embed="rId3" cstate="screen">
            <a:duotone>
              <a:prstClr val="black"/>
              <a:srgbClr val="D9C3A5">
                <a:tint val="50000"/>
                <a:satMod val="180000"/>
              </a:srgbClr>
            </a:duotone>
            <a:extLst>
              <a:ext uri="{28A0092B-C50C-407E-A947-70E740481C1C}">
                <a14:useLocalDpi xmlns:a14="http://schemas.microsoft.com/office/drawing/2010/main"/>
              </a:ext>
            </a:extLst>
          </a:blip>
          <a:srcRect/>
          <a:stretch/>
        </p:blipFill>
        <p:spPr>
          <a:xfrm>
            <a:off x="1531192" y="1863115"/>
            <a:ext cx="6247854" cy="3337655"/>
          </a:xfrm>
          <a:prstGeom prst="rect">
            <a:avLst/>
          </a:prstGeom>
        </p:spPr>
      </p:pic>
      <p:sp>
        <p:nvSpPr>
          <p:cNvPr id="5" name="Title 1">
            <a:extLst>
              <a:ext uri="{FF2B5EF4-FFF2-40B4-BE49-F238E27FC236}">
                <a16:creationId xmlns:a16="http://schemas.microsoft.com/office/drawing/2014/main" id="{91817D9A-B4A2-034F-B1ED-5984C977EFBC}"/>
              </a:ext>
            </a:extLst>
          </p:cNvPr>
          <p:cNvSpPr txBox="1">
            <a:spLocks/>
          </p:cNvSpPr>
          <p:nvPr/>
        </p:nvSpPr>
        <p:spPr>
          <a:xfrm>
            <a:off x="644769" y="5482123"/>
            <a:ext cx="8229600" cy="1143000"/>
          </a:xfrm>
          <a:prstGeom prst="rect">
            <a:avLst/>
          </a:prstGeom>
        </p:spPr>
        <p:txBody>
          <a:bodyPr vert="horz" lIns="91440" tIns="45720" rIns="91440" bIns="45720" rtlCol="0" anchor="ctr">
            <a:normAutofit fontScale="3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latin typeface="Century Gothic" panose="020B0502020202020204" pitchFamily="34" charset="0"/>
              </a:rPr>
              <a:t>The graph shows the nursing activities of a woman from an African tribe and her baby. The tall bars are nursing times. The black bars show when the baby is sleeping. F means fretting. Slashed lines are intervals when the baby is held by the mother, with arrows for picking up and setting down. </a:t>
            </a:r>
          </a:p>
          <a:p>
            <a:endParaRPr lang="en-US" dirty="0"/>
          </a:p>
        </p:txBody>
      </p:sp>
    </p:spTree>
    <p:extLst>
      <p:ext uri="{BB962C8B-B14F-4D97-AF65-F5344CB8AC3E}">
        <p14:creationId xmlns:p14="http://schemas.microsoft.com/office/powerpoint/2010/main" val="3366652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Why is this graph better?</a:t>
            </a:r>
          </a:p>
        </p:txBody>
      </p:sp>
      <p:pic>
        <p:nvPicPr>
          <p:cNvPr id="4" name="Picture 3"/>
          <p:cNvPicPr>
            <a:picLocks noChangeAspect="1"/>
          </p:cNvPicPr>
          <p:nvPr/>
        </p:nvPicPr>
        <p:blipFill rotWithShape="1">
          <a:blip r:embed="rId3" cstate="screen">
            <a:duotone>
              <a:prstClr val="black"/>
              <a:srgbClr val="D9C3A5">
                <a:tint val="50000"/>
                <a:satMod val="180000"/>
              </a:srgbClr>
            </a:duotone>
            <a:extLst>
              <a:ext uri="{28A0092B-C50C-407E-A947-70E740481C1C}">
                <a14:useLocalDpi xmlns:a14="http://schemas.microsoft.com/office/drawing/2010/main"/>
              </a:ext>
            </a:extLst>
          </a:blip>
          <a:srcRect/>
          <a:stretch/>
        </p:blipFill>
        <p:spPr>
          <a:xfrm>
            <a:off x="1331525" y="1714557"/>
            <a:ext cx="6707541" cy="4174091"/>
          </a:xfrm>
          <a:prstGeom prst="rect">
            <a:avLst/>
          </a:prstGeom>
        </p:spPr>
      </p:pic>
      <p:sp>
        <p:nvSpPr>
          <p:cNvPr id="5" name="Title 1">
            <a:extLst>
              <a:ext uri="{FF2B5EF4-FFF2-40B4-BE49-F238E27FC236}">
                <a16:creationId xmlns:a16="http://schemas.microsoft.com/office/drawing/2014/main" id="{E5EA00CA-4547-744B-B532-ADBBAD7AE533}"/>
              </a:ext>
            </a:extLst>
          </p:cNvPr>
          <p:cNvSpPr txBox="1">
            <a:spLocks/>
          </p:cNvSpPr>
          <p:nvPr/>
        </p:nvSpPr>
        <p:spPr>
          <a:xfrm>
            <a:off x="691661" y="6011919"/>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200" dirty="0"/>
              <a:t>This graph shows the same data of graph in Question 1.</a:t>
            </a:r>
          </a:p>
          <a:p>
            <a:endParaRPr lang="en-US" dirty="0"/>
          </a:p>
        </p:txBody>
      </p:sp>
    </p:spTree>
    <p:extLst>
      <p:ext uri="{BB962C8B-B14F-4D97-AF65-F5344CB8AC3E}">
        <p14:creationId xmlns:p14="http://schemas.microsoft.com/office/powerpoint/2010/main" val="427417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209" y="46038"/>
            <a:ext cx="8229600" cy="1143000"/>
          </a:xfrm>
        </p:spPr>
        <p:txBody>
          <a:bodyPr>
            <a:normAutofit/>
          </a:bodyPr>
          <a:lstStyle/>
          <a:p>
            <a:r>
              <a:rPr lang="en-US" b="1" dirty="0"/>
              <a:t>The blogosphere</a:t>
            </a:r>
            <a:endParaRPr lang="en-US" dirty="0"/>
          </a:p>
        </p:txBody>
      </p:sp>
      <p:sp>
        <p:nvSpPr>
          <p:cNvPr id="5" name="Title 1">
            <a:extLst>
              <a:ext uri="{FF2B5EF4-FFF2-40B4-BE49-F238E27FC236}">
                <a16:creationId xmlns:a16="http://schemas.microsoft.com/office/drawing/2014/main" id="{E5EA00CA-4547-744B-B532-ADBBAD7AE533}"/>
              </a:ext>
            </a:extLst>
          </p:cNvPr>
          <p:cNvSpPr txBox="1">
            <a:spLocks/>
          </p:cNvSpPr>
          <p:nvPr/>
        </p:nvSpPr>
        <p:spPr>
          <a:xfrm>
            <a:off x="691661" y="6011919"/>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200" dirty="0"/>
              <a:t>This graph shows the same data of graph in Question 1.</a:t>
            </a:r>
          </a:p>
          <a:p>
            <a:endParaRPr lang="en-US" dirty="0"/>
          </a:p>
        </p:txBody>
      </p:sp>
      <p:pic>
        <p:nvPicPr>
          <p:cNvPr id="3" name="Picture 2">
            <a:extLst>
              <a:ext uri="{FF2B5EF4-FFF2-40B4-BE49-F238E27FC236}">
                <a16:creationId xmlns:a16="http://schemas.microsoft.com/office/drawing/2014/main" id="{B6104DAE-4258-1A4D-B0C8-4E7D43ACEA19}"/>
              </a:ext>
            </a:extLst>
          </p:cNvPr>
          <p:cNvPicPr>
            <a:picLocks noChangeAspect="1"/>
          </p:cNvPicPr>
          <p:nvPr/>
        </p:nvPicPr>
        <p:blipFill>
          <a:blip r:embed="rId3"/>
          <a:stretch>
            <a:fillRect/>
          </a:stretch>
        </p:blipFill>
        <p:spPr>
          <a:xfrm>
            <a:off x="1714785" y="1184223"/>
            <a:ext cx="6198753" cy="5673777"/>
          </a:xfrm>
          <a:prstGeom prst="rect">
            <a:avLst/>
          </a:prstGeom>
        </p:spPr>
      </p:pic>
    </p:spTree>
    <p:extLst>
      <p:ext uri="{BB962C8B-B14F-4D97-AF65-F5344CB8AC3E}">
        <p14:creationId xmlns:p14="http://schemas.microsoft.com/office/powerpoint/2010/main" val="30601527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14090</TotalTime>
  <Words>553</Words>
  <Application>Microsoft Macintosh PowerPoint</Application>
  <PresentationFormat>On-screen Show (4:3)</PresentationFormat>
  <Paragraphs>90</Paragraphs>
  <Slides>22</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Century Gothic</vt:lpstr>
      <vt:lpstr>Office Theme</vt:lpstr>
      <vt:lpstr>PowerPoint Presentation</vt:lpstr>
      <vt:lpstr>PowerPoint Presentation</vt:lpstr>
      <vt:lpstr>PowerPoint Presentation</vt:lpstr>
      <vt:lpstr>PowerPoint Presentation</vt:lpstr>
      <vt:lpstr>PowerPoint Presentation</vt:lpstr>
      <vt:lpstr>Myth 3: information visualisations are universal and intuitive</vt:lpstr>
      <vt:lpstr>  Why is this graph problematic?</vt:lpstr>
      <vt:lpstr> Why is this graph better?</vt:lpstr>
      <vt:lpstr>The blogosphere</vt:lpstr>
      <vt:lpstr>Error bars</vt:lpstr>
      <vt:lpstr>Myth 4: information visualisations are easy to create</vt:lpstr>
      <vt:lpstr>PowerPoint Presentation</vt:lpstr>
      <vt:lpstr>PowerPoint Presentation</vt:lpstr>
      <vt:lpstr>Myth 5: information visualisations are static</vt:lpstr>
      <vt:lpstr>Online info graphics</vt:lpstr>
      <vt:lpstr>Hans rosling</vt:lpstr>
      <vt:lpstr>Myth 6: information visualisations are infographics</vt:lpstr>
      <vt:lpstr>PowerPoint Presentation</vt:lpstr>
      <vt:lpstr>PowerPoint Presentation</vt:lpstr>
      <vt:lpstr>Visualisation exercise: </vt:lpstr>
      <vt:lpstr>visualisation web services</vt:lpstr>
      <vt:lpstr>Group exercise: </vt:lpstr>
    </vt:vector>
  </TitlesOfParts>
  <LinksUpToDate>false</LinksUpToDate>
  <SharedDoc>false</SharedDoc>
  <HyperlinksChanged>false</HyperlinksChanged>
  <AppVersion>16.0016</AppVersion>
</Properties>
</file>

<file path=docProps/app0.xml><?xml version="1.0" encoding="utf-8"?>
<Properties xmlns="http://schemas.openxmlformats.org/officeDocument/2006/extended-properties" xmlns:vt="http://schemas.openxmlformats.org/officeDocument/2006/docPropsVTypes">
  <TotalTime>1</TotalTime>
  <Words>26</Words>
  <Application>Microsoft Office PowerPoint</Application>
  <PresentationFormat>On-screen Show (4:3)</PresentationFormat>
  <Paragraphs>10</Paragraphs>
  <Slides>2</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vt:i4>
      </vt:variant>
    </vt:vector>
  </HeadingPairs>
  <TitlesOfParts>
    <vt:vector size="5" baseType="lpstr">
      <vt:lpstr>Arial</vt:lpstr>
      <vt:lpstr>Calibri</vt:lpstr>
      <vt:lpstr>Office Theme</vt:lpstr>
      <vt:lpstr>Title</vt:lpstr>
      <vt:lpstr>Slide Title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Design and Society</dc:title>
  <dc:creator>Ewan Klein, Hassan Waheed, Alexis Heeren</dc:creator>
  <cp:keywords/>
  <cp:lastModifiedBy>CURRIE Morgan</cp:lastModifiedBy>
  <cp:revision>176</cp:revision>
  <dcterms:created xsi:type="dcterms:W3CDTF">2018-11-01T20:24:52Z</dcterms:created>
  <dcterms:modified xsi:type="dcterms:W3CDTF">2019-03-07T18:13:37Z</dcterms:modified>
</cp:coreProperties>
</file>